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392600-AB3B-4199-9686-41268C1A82B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FD74CF68-B9F9-4839-8049-FC8AE33B189E}">
      <dgm:prSet phldrT="[Texto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s-AR" dirty="0" smtClean="0"/>
            <a:t>El niño aprende diferentes procedimientos p/cumplir diferentes funciones comunicativas (llanto-gestos-sonrisa)que dotan de significación intencional</a:t>
          </a:r>
          <a:endParaRPr lang="es-AR" dirty="0"/>
        </a:p>
      </dgm:t>
    </dgm:pt>
    <dgm:pt modelId="{5AE78893-8A57-4836-81FF-D50A67494199}" type="parTrans" cxnId="{0F2F75EA-E530-404B-97FB-1682DADA56E5}">
      <dgm:prSet/>
      <dgm:spPr/>
      <dgm:t>
        <a:bodyPr/>
        <a:lstStyle/>
        <a:p>
          <a:endParaRPr lang="es-AR"/>
        </a:p>
      </dgm:t>
    </dgm:pt>
    <dgm:pt modelId="{DA978C2B-6891-444C-AA75-1FE4CDD98C5C}" type="sibTrans" cxnId="{0F2F75EA-E530-404B-97FB-1682DADA56E5}">
      <dgm:prSet/>
      <dgm:spPr/>
      <dgm:t>
        <a:bodyPr/>
        <a:lstStyle/>
        <a:p>
          <a:endParaRPr lang="es-AR"/>
        </a:p>
      </dgm:t>
    </dgm:pt>
    <dgm:pt modelId="{C2693FAD-F7A9-483E-B6D6-0D9A18309767}">
      <dgm:prSet phldrT="[Texto]"/>
      <dgm:spPr/>
      <dgm:t>
        <a:bodyPr/>
        <a:lstStyle/>
        <a:p>
          <a:r>
            <a:rPr lang="es-AR" dirty="0" smtClean="0"/>
            <a:t>Vila</a:t>
          </a:r>
          <a:endParaRPr lang="es-AR" dirty="0"/>
        </a:p>
      </dgm:t>
    </dgm:pt>
    <dgm:pt modelId="{744E61FA-769A-42FA-AA8E-29EAA1ACBB67}" type="parTrans" cxnId="{83B64256-07E7-4598-8A1F-119E633A6B57}">
      <dgm:prSet/>
      <dgm:spPr/>
      <dgm:t>
        <a:bodyPr/>
        <a:lstStyle/>
        <a:p>
          <a:endParaRPr lang="es-AR"/>
        </a:p>
      </dgm:t>
    </dgm:pt>
    <dgm:pt modelId="{D8C9A4B4-88B5-42E3-909A-E9F752A30BC9}" type="sibTrans" cxnId="{83B64256-07E7-4598-8A1F-119E633A6B57}">
      <dgm:prSet/>
      <dgm:spPr/>
      <dgm:t>
        <a:bodyPr/>
        <a:lstStyle/>
        <a:p>
          <a:endParaRPr lang="es-AR"/>
        </a:p>
      </dgm:t>
    </dgm:pt>
    <dgm:pt modelId="{5FA66D31-9453-43C6-A614-24AA92D90EE0}">
      <dgm:prSet phldrT="[Texto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s-AR" dirty="0" smtClean="0"/>
            <a:t>Los escenarios con estructuras de oportunidades, donde pueden desarrollarse aprendizajes (o no) significativos</a:t>
          </a:r>
          <a:endParaRPr lang="es-AR" dirty="0"/>
        </a:p>
      </dgm:t>
    </dgm:pt>
    <dgm:pt modelId="{A69BCCA2-EA57-4656-B1CD-51570C51C4C0}" type="parTrans" cxnId="{43F3CE63-82BF-4D38-B335-371795C8EB78}">
      <dgm:prSet/>
      <dgm:spPr/>
      <dgm:t>
        <a:bodyPr/>
        <a:lstStyle/>
        <a:p>
          <a:endParaRPr lang="es-AR"/>
        </a:p>
      </dgm:t>
    </dgm:pt>
    <dgm:pt modelId="{3F151E6C-6AC9-4EC4-9445-6D12283FBDDC}" type="sibTrans" cxnId="{43F3CE63-82BF-4D38-B335-371795C8EB78}">
      <dgm:prSet/>
      <dgm:spPr/>
      <dgm:t>
        <a:bodyPr/>
        <a:lstStyle/>
        <a:p>
          <a:endParaRPr lang="es-AR"/>
        </a:p>
      </dgm:t>
    </dgm:pt>
    <dgm:pt modelId="{84088537-EBD7-4697-9820-C46C2B3DA02E}">
      <dgm:prSet phldrT="[Texto]"/>
      <dgm:spPr/>
      <dgm:t>
        <a:bodyPr/>
        <a:lstStyle/>
        <a:p>
          <a:r>
            <a:rPr lang="es-AR" dirty="0" err="1" smtClean="0"/>
            <a:t>Zabalza</a:t>
          </a:r>
          <a:endParaRPr lang="es-AR" dirty="0"/>
        </a:p>
      </dgm:t>
    </dgm:pt>
    <dgm:pt modelId="{ABD4968A-890C-406C-8A15-7C1F5FE0B6EE}" type="parTrans" cxnId="{C831979A-7A8B-4663-BB94-2399447AC8C0}">
      <dgm:prSet/>
      <dgm:spPr/>
      <dgm:t>
        <a:bodyPr/>
        <a:lstStyle/>
        <a:p>
          <a:endParaRPr lang="es-AR"/>
        </a:p>
      </dgm:t>
    </dgm:pt>
    <dgm:pt modelId="{079CEAF5-DC91-4A0B-95AC-6CDBD5E31884}" type="sibTrans" cxnId="{C831979A-7A8B-4663-BB94-2399447AC8C0}">
      <dgm:prSet/>
      <dgm:spPr/>
      <dgm:t>
        <a:bodyPr/>
        <a:lstStyle/>
        <a:p>
          <a:endParaRPr lang="es-AR"/>
        </a:p>
      </dgm:t>
    </dgm:pt>
    <dgm:pt modelId="{F8E02B3F-A706-4C0A-BC4E-8EAEB9540188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AR" dirty="0" smtClean="0"/>
            <a:t>Implica un conjunto de </a:t>
          </a:r>
          <a:r>
            <a:rPr lang="es-AR" smtClean="0"/>
            <a:t>circunstancias </a:t>
          </a:r>
          <a:r>
            <a:rPr lang="es-AR" smtClean="0"/>
            <a:t>afectiva-vinculares-sociales-cognitivas </a:t>
          </a:r>
          <a:r>
            <a:rPr lang="es-AR" dirty="0" smtClean="0"/>
            <a:t>…</a:t>
          </a:r>
          <a:r>
            <a:rPr lang="es-AR" dirty="0" smtClean="0"/>
            <a:t>de acuerdo ,de significación compartida</a:t>
          </a:r>
          <a:endParaRPr lang="es-AR" dirty="0"/>
        </a:p>
      </dgm:t>
    </dgm:pt>
    <dgm:pt modelId="{69BA9178-DB08-4277-8BD7-6E218D10EF75}" type="parTrans" cxnId="{7AF6887B-845D-46EB-9221-892EC947C4D8}">
      <dgm:prSet/>
      <dgm:spPr/>
      <dgm:t>
        <a:bodyPr/>
        <a:lstStyle/>
        <a:p>
          <a:endParaRPr lang="es-AR"/>
        </a:p>
      </dgm:t>
    </dgm:pt>
    <dgm:pt modelId="{BE24AAF5-A91C-4437-AD43-756AC701F3F2}" type="sibTrans" cxnId="{7AF6887B-845D-46EB-9221-892EC947C4D8}">
      <dgm:prSet/>
      <dgm:spPr/>
      <dgm:t>
        <a:bodyPr/>
        <a:lstStyle/>
        <a:p>
          <a:endParaRPr lang="es-AR"/>
        </a:p>
      </dgm:t>
    </dgm:pt>
    <dgm:pt modelId="{814A9904-6883-4357-8CFE-BD2A021E3DFD}">
      <dgm:prSet phldrT="[Texto]"/>
      <dgm:spPr/>
      <dgm:t>
        <a:bodyPr/>
        <a:lstStyle/>
        <a:p>
          <a:r>
            <a:rPr lang="es-AR" dirty="0" err="1" smtClean="0"/>
            <a:t>Harf</a:t>
          </a:r>
          <a:endParaRPr lang="es-AR" dirty="0"/>
        </a:p>
      </dgm:t>
    </dgm:pt>
    <dgm:pt modelId="{FDB64BC6-4493-4CB5-8B95-627BA242F5C1}" type="parTrans" cxnId="{E0C2D020-5B2B-4A6D-90D3-5160E3046020}">
      <dgm:prSet/>
      <dgm:spPr/>
      <dgm:t>
        <a:bodyPr/>
        <a:lstStyle/>
        <a:p>
          <a:endParaRPr lang="es-AR"/>
        </a:p>
      </dgm:t>
    </dgm:pt>
    <dgm:pt modelId="{2BC44292-A79B-49FB-9F9B-75917A3859D0}" type="sibTrans" cxnId="{E0C2D020-5B2B-4A6D-90D3-5160E3046020}">
      <dgm:prSet/>
      <dgm:spPr/>
      <dgm:t>
        <a:bodyPr/>
        <a:lstStyle/>
        <a:p>
          <a:endParaRPr lang="es-AR"/>
        </a:p>
      </dgm:t>
    </dgm:pt>
    <dgm:pt modelId="{EBB9FD99-2715-4DE2-9C45-AB2EBA9668AF}">
      <dgm:prSet phldrT="[Texto]" phldr="1"/>
      <dgm:spPr/>
      <dgm:t>
        <a:bodyPr/>
        <a:lstStyle/>
        <a:p>
          <a:endParaRPr lang="es-AR" dirty="0"/>
        </a:p>
      </dgm:t>
    </dgm:pt>
    <dgm:pt modelId="{5817AF7C-B529-4636-BA8B-F25FAF665C3B}" type="parTrans" cxnId="{4C00D9DF-BBCD-4292-8B3E-0C5C4D9B85EC}">
      <dgm:prSet/>
      <dgm:spPr/>
      <dgm:t>
        <a:bodyPr/>
        <a:lstStyle/>
        <a:p>
          <a:endParaRPr lang="es-AR"/>
        </a:p>
      </dgm:t>
    </dgm:pt>
    <dgm:pt modelId="{4EB2B293-3A24-4619-8E6C-8579BFAB97CE}" type="sibTrans" cxnId="{4C00D9DF-BBCD-4292-8B3E-0C5C4D9B85EC}">
      <dgm:prSet/>
      <dgm:spPr/>
      <dgm:t>
        <a:bodyPr/>
        <a:lstStyle/>
        <a:p>
          <a:endParaRPr lang="es-AR"/>
        </a:p>
      </dgm:t>
    </dgm:pt>
    <dgm:pt modelId="{DDCF2DCD-8343-4D1A-A384-417A14874CDF}" type="pres">
      <dgm:prSet presAssocID="{2D392600-AB3B-4199-9686-41268C1A82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6A10936B-5458-4B36-95B2-A47323FAC534}" type="pres">
      <dgm:prSet presAssocID="{FD74CF68-B9F9-4839-8049-FC8AE33B189E}" presName="linNode" presStyleCnt="0"/>
      <dgm:spPr/>
    </dgm:pt>
    <dgm:pt modelId="{16E49A0A-E77F-4C9F-8036-37C383FF9BA4}" type="pres">
      <dgm:prSet presAssocID="{FD74CF68-B9F9-4839-8049-FC8AE33B189E}" presName="parentText" presStyleLbl="node1" presStyleIdx="0" presStyleCnt="3" custScaleX="2000000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C667533-60AC-4DE1-9188-5E87154C1E54}" type="pres">
      <dgm:prSet presAssocID="{FD74CF68-B9F9-4839-8049-FC8AE33B189E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899E49C-D56E-486D-934B-7C947C686D3C}" type="pres">
      <dgm:prSet presAssocID="{DA978C2B-6891-444C-AA75-1FE4CDD98C5C}" presName="sp" presStyleCnt="0"/>
      <dgm:spPr/>
    </dgm:pt>
    <dgm:pt modelId="{B5209F18-69E4-42D5-8980-C4937E380EE6}" type="pres">
      <dgm:prSet presAssocID="{5FA66D31-9453-43C6-A614-24AA92D90EE0}" presName="linNode" presStyleCnt="0"/>
      <dgm:spPr/>
    </dgm:pt>
    <dgm:pt modelId="{3BB08E7E-8C8C-49D1-80E7-F195C3418AF1}" type="pres">
      <dgm:prSet presAssocID="{5FA66D31-9453-43C6-A614-24AA92D90EE0}" presName="parentText" presStyleLbl="node1" presStyleIdx="1" presStyleCnt="3" custScaleX="2000000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77AD918-4575-4ED5-B791-1AB2E4B8A38B}" type="pres">
      <dgm:prSet presAssocID="{5FA66D31-9453-43C6-A614-24AA92D90EE0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F926028-DBDA-4B1A-BB1E-D807542E8BAC}" type="pres">
      <dgm:prSet presAssocID="{3F151E6C-6AC9-4EC4-9445-6D12283FBDDC}" presName="sp" presStyleCnt="0"/>
      <dgm:spPr/>
    </dgm:pt>
    <dgm:pt modelId="{EC3E4C9B-CF66-4410-8669-1879D0931FDC}" type="pres">
      <dgm:prSet presAssocID="{F8E02B3F-A706-4C0A-BC4E-8EAEB9540188}" presName="linNode" presStyleCnt="0"/>
      <dgm:spPr/>
    </dgm:pt>
    <dgm:pt modelId="{93B35CCB-0780-4658-9E62-F20E6B2DF001}" type="pres">
      <dgm:prSet presAssocID="{F8E02B3F-A706-4C0A-BC4E-8EAEB9540188}" presName="parentText" presStyleLbl="node1" presStyleIdx="2" presStyleCnt="3" custScaleX="2000000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8EE9090-EC45-4D19-ADAC-9AC0EF4A6DEA}" type="pres">
      <dgm:prSet presAssocID="{F8E02B3F-A706-4C0A-BC4E-8EAEB954018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2FB0F153-9C01-441E-BB48-C53626AEC726}" type="presOf" srcId="{EBB9FD99-2715-4DE2-9C45-AB2EBA9668AF}" destId="{28EE9090-EC45-4D19-ADAC-9AC0EF4A6DEA}" srcOrd="0" destOrd="1" presId="urn:microsoft.com/office/officeart/2005/8/layout/vList5"/>
    <dgm:cxn modelId="{8F0F578D-C174-4951-A43C-AE2F2EAF2CBE}" type="presOf" srcId="{84088537-EBD7-4697-9820-C46C2B3DA02E}" destId="{177AD918-4575-4ED5-B791-1AB2E4B8A38B}" srcOrd="0" destOrd="0" presId="urn:microsoft.com/office/officeart/2005/8/layout/vList5"/>
    <dgm:cxn modelId="{4C00D9DF-BBCD-4292-8B3E-0C5C4D9B85EC}" srcId="{F8E02B3F-A706-4C0A-BC4E-8EAEB9540188}" destId="{EBB9FD99-2715-4DE2-9C45-AB2EBA9668AF}" srcOrd="1" destOrd="0" parTransId="{5817AF7C-B529-4636-BA8B-F25FAF665C3B}" sibTransId="{4EB2B293-3A24-4619-8E6C-8579BFAB97CE}"/>
    <dgm:cxn modelId="{250CFE18-527C-496F-A2DF-A976EBFCAE1B}" type="presOf" srcId="{5FA66D31-9453-43C6-A614-24AA92D90EE0}" destId="{3BB08E7E-8C8C-49D1-80E7-F195C3418AF1}" srcOrd="0" destOrd="0" presId="urn:microsoft.com/office/officeart/2005/8/layout/vList5"/>
    <dgm:cxn modelId="{C831979A-7A8B-4663-BB94-2399447AC8C0}" srcId="{5FA66D31-9453-43C6-A614-24AA92D90EE0}" destId="{84088537-EBD7-4697-9820-C46C2B3DA02E}" srcOrd="0" destOrd="0" parTransId="{ABD4968A-890C-406C-8A15-7C1F5FE0B6EE}" sibTransId="{079CEAF5-DC91-4A0B-95AC-6CDBD5E31884}"/>
    <dgm:cxn modelId="{83B64256-07E7-4598-8A1F-119E633A6B57}" srcId="{FD74CF68-B9F9-4839-8049-FC8AE33B189E}" destId="{C2693FAD-F7A9-483E-B6D6-0D9A18309767}" srcOrd="0" destOrd="0" parTransId="{744E61FA-769A-42FA-AA8E-29EAA1ACBB67}" sibTransId="{D8C9A4B4-88B5-42E3-909A-E9F752A30BC9}"/>
    <dgm:cxn modelId="{E0C2D020-5B2B-4A6D-90D3-5160E3046020}" srcId="{F8E02B3F-A706-4C0A-BC4E-8EAEB9540188}" destId="{814A9904-6883-4357-8CFE-BD2A021E3DFD}" srcOrd="0" destOrd="0" parTransId="{FDB64BC6-4493-4CB5-8B95-627BA242F5C1}" sibTransId="{2BC44292-A79B-49FB-9F9B-75917A3859D0}"/>
    <dgm:cxn modelId="{0F2F75EA-E530-404B-97FB-1682DADA56E5}" srcId="{2D392600-AB3B-4199-9686-41268C1A82B3}" destId="{FD74CF68-B9F9-4839-8049-FC8AE33B189E}" srcOrd="0" destOrd="0" parTransId="{5AE78893-8A57-4836-81FF-D50A67494199}" sibTransId="{DA978C2B-6891-444C-AA75-1FE4CDD98C5C}"/>
    <dgm:cxn modelId="{4A3E05B1-400D-4080-87A2-819653B8F657}" type="presOf" srcId="{C2693FAD-F7A9-483E-B6D6-0D9A18309767}" destId="{3C667533-60AC-4DE1-9188-5E87154C1E54}" srcOrd="0" destOrd="0" presId="urn:microsoft.com/office/officeart/2005/8/layout/vList5"/>
    <dgm:cxn modelId="{7AF6887B-845D-46EB-9221-892EC947C4D8}" srcId="{2D392600-AB3B-4199-9686-41268C1A82B3}" destId="{F8E02B3F-A706-4C0A-BC4E-8EAEB9540188}" srcOrd="2" destOrd="0" parTransId="{69BA9178-DB08-4277-8BD7-6E218D10EF75}" sibTransId="{BE24AAF5-A91C-4437-AD43-756AC701F3F2}"/>
    <dgm:cxn modelId="{371937BB-8A23-4474-8FDA-C5B76AF87A1E}" type="presOf" srcId="{814A9904-6883-4357-8CFE-BD2A021E3DFD}" destId="{28EE9090-EC45-4D19-ADAC-9AC0EF4A6DEA}" srcOrd="0" destOrd="0" presId="urn:microsoft.com/office/officeart/2005/8/layout/vList5"/>
    <dgm:cxn modelId="{86FCF780-8EF6-4C14-8866-8C05BBD60637}" type="presOf" srcId="{FD74CF68-B9F9-4839-8049-FC8AE33B189E}" destId="{16E49A0A-E77F-4C9F-8036-37C383FF9BA4}" srcOrd="0" destOrd="0" presId="urn:microsoft.com/office/officeart/2005/8/layout/vList5"/>
    <dgm:cxn modelId="{599164C6-4691-4E04-B24D-6C8A1F967E8C}" type="presOf" srcId="{F8E02B3F-A706-4C0A-BC4E-8EAEB9540188}" destId="{93B35CCB-0780-4658-9E62-F20E6B2DF001}" srcOrd="0" destOrd="0" presId="urn:microsoft.com/office/officeart/2005/8/layout/vList5"/>
    <dgm:cxn modelId="{C228564C-5750-463B-B1E0-D4BE36CABD64}" type="presOf" srcId="{2D392600-AB3B-4199-9686-41268C1A82B3}" destId="{DDCF2DCD-8343-4D1A-A384-417A14874CDF}" srcOrd="0" destOrd="0" presId="urn:microsoft.com/office/officeart/2005/8/layout/vList5"/>
    <dgm:cxn modelId="{43F3CE63-82BF-4D38-B335-371795C8EB78}" srcId="{2D392600-AB3B-4199-9686-41268C1A82B3}" destId="{5FA66D31-9453-43C6-A614-24AA92D90EE0}" srcOrd="1" destOrd="0" parTransId="{A69BCCA2-EA57-4656-B1CD-51570C51C4C0}" sibTransId="{3F151E6C-6AC9-4EC4-9445-6D12283FBDDC}"/>
    <dgm:cxn modelId="{DCDBA8FD-36D5-4355-9140-66FCB6CF5C2A}" type="presParOf" srcId="{DDCF2DCD-8343-4D1A-A384-417A14874CDF}" destId="{6A10936B-5458-4B36-95B2-A47323FAC534}" srcOrd="0" destOrd="0" presId="urn:microsoft.com/office/officeart/2005/8/layout/vList5"/>
    <dgm:cxn modelId="{0593756A-5D2F-4DFD-B952-11E7E3747A9D}" type="presParOf" srcId="{6A10936B-5458-4B36-95B2-A47323FAC534}" destId="{16E49A0A-E77F-4C9F-8036-37C383FF9BA4}" srcOrd="0" destOrd="0" presId="urn:microsoft.com/office/officeart/2005/8/layout/vList5"/>
    <dgm:cxn modelId="{8ED47BD8-B410-4BE2-A595-8D21673ED0DF}" type="presParOf" srcId="{6A10936B-5458-4B36-95B2-A47323FAC534}" destId="{3C667533-60AC-4DE1-9188-5E87154C1E54}" srcOrd="1" destOrd="0" presId="urn:microsoft.com/office/officeart/2005/8/layout/vList5"/>
    <dgm:cxn modelId="{92C2B1FE-50A3-415B-8DF6-9F99CFA78537}" type="presParOf" srcId="{DDCF2DCD-8343-4D1A-A384-417A14874CDF}" destId="{0899E49C-D56E-486D-934B-7C947C686D3C}" srcOrd="1" destOrd="0" presId="urn:microsoft.com/office/officeart/2005/8/layout/vList5"/>
    <dgm:cxn modelId="{65CE7DC4-E82E-4ACE-8841-2F594ED00195}" type="presParOf" srcId="{DDCF2DCD-8343-4D1A-A384-417A14874CDF}" destId="{B5209F18-69E4-42D5-8980-C4937E380EE6}" srcOrd="2" destOrd="0" presId="urn:microsoft.com/office/officeart/2005/8/layout/vList5"/>
    <dgm:cxn modelId="{C55666F1-85AC-460C-974D-405458E9A3EF}" type="presParOf" srcId="{B5209F18-69E4-42D5-8980-C4937E380EE6}" destId="{3BB08E7E-8C8C-49D1-80E7-F195C3418AF1}" srcOrd="0" destOrd="0" presId="urn:microsoft.com/office/officeart/2005/8/layout/vList5"/>
    <dgm:cxn modelId="{2527FE89-BB04-49AC-8F30-EE7B86FB4718}" type="presParOf" srcId="{B5209F18-69E4-42D5-8980-C4937E380EE6}" destId="{177AD918-4575-4ED5-B791-1AB2E4B8A38B}" srcOrd="1" destOrd="0" presId="urn:microsoft.com/office/officeart/2005/8/layout/vList5"/>
    <dgm:cxn modelId="{39A43998-6163-4E51-A801-140668E30D16}" type="presParOf" srcId="{DDCF2DCD-8343-4D1A-A384-417A14874CDF}" destId="{EF926028-DBDA-4B1A-BB1E-D807542E8BAC}" srcOrd="3" destOrd="0" presId="urn:microsoft.com/office/officeart/2005/8/layout/vList5"/>
    <dgm:cxn modelId="{C6F336F6-961B-4311-8833-9E5990AC8C05}" type="presParOf" srcId="{DDCF2DCD-8343-4D1A-A384-417A14874CDF}" destId="{EC3E4C9B-CF66-4410-8669-1879D0931FDC}" srcOrd="4" destOrd="0" presId="urn:microsoft.com/office/officeart/2005/8/layout/vList5"/>
    <dgm:cxn modelId="{19E02D26-36DA-431B-B86C-7652B4493260}" type="presParOf" srcId="{EC3E4C9B-CF66-4410-8669-1879D0931FDC}" destId="{93B35CCB-0780-4658-9E62-F20E6B2DF001}" srcOrd="0" destOrd="0" presId="urn:microsoft.com/office/officeart/2005/8/layout/vList5"/>
    <dgm:cxn modelId="{5276DAA5-BFA5-4ECC-8DD5-C5FDA44D50BD}" type="presParOf" srcId="{EC3E4C9B-CF66-4410-8669-1879D0931FDC}" destId="{28EE9090-EC45-4D19-ADAC-9AC0EF4A6DE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667533-60AC-4DE1-9188-5E87154C1E54}">
      <dsp:nvSpPr>
        <dsp:cNvPr id="0" name=""/>
        <dsp:cNvSpPr/>
      </dsp:nvSpPr>
      <dsp:spPr>
        <a:xfrm rot="5400000">
          <a:off x="7307025" y="395877"/>
          <a:ext cx="1166849" cy="67122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100" kern="1200" dirty="0" smtClean="0"/>
            <a:t>Vila</a:t>
          </a:r>
          <a:endParaRPr lang="es-AR" sz="1100" kern="1200" dirty="0"/>
        </a:p>
      </dsp:txBody>
      <dsp:txXfrm rot="5400000">
        <a:off x="7307025" y="395877"/>
        <a:ext cx="1166849" cy="671226"/>
      </dsp:txXfrm>
    </dsp:sp>
    <dsp:sp modelId="{16E49A0A-E77F-4C9F-8036-37C383FF9BA4}">
      <dsp:nvSpPr>
        <dsp:cNvPr id="0" name=""/>
        <dsp:cNvSpPr/>
      </dsp:nvSpPr>
      <dsp:spPr>
        <a:xfrm>
          <a:off x="3536" y="2209"/>
          <a:ext cx="7551300" cy="1458562"/>
        </a:xfrm>
        <a:prstGeom prst="roundRect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kern="1200" dirty="0" smtClean="0"/>
            <a:t>El niño aprende diferentes procedimientos p/cumplir diferentes funciones comunicativas (llanto-gestos-sonrisa)que dotan de significación intencional</a:t>
          </a:r>
          <a:endParaRPr lang="es-AR" sz="2600" kern="1200" dirty="0"/>
        </a:p>
      </dsp:txBody>
      <dsp:txXfrm>
        <a:off x="3536" y="2209"/>
        <a:ext cx="7551300" cy="1458562"/>
      </dsp:txXfrm>
    </dsp:sp>
    <dsp:sp modelId="{177AD918-4575-4ED5-B791-1AB2E4B8A38B}">
      <dsp:nvSpPr>
        <dsp:cNvPr id="0" name=""/>
        <dsp:cNvSpPr/>
      </dsp:nvSpPr>
      <dsp:spPr>
        <a:xfrm rot="5400000">
          <a:off x="7307025" y="1927368"/>
          <a:ext cx="1166849" cy="67122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100" kern="1200" dirty="0" err="1" smtClean="0"/>
            <a:t>Zabalza</a:t>
          </a:r>
          <a:endParaRPr lang="es-AR" sz="1100" kern="1200" dirty="0"/>
        </a:p>
      </dsp:txBody>
      <dsp:txXfrm rot="5400000">
        <a:off x="7307025" y="1927368"/>
        <a:ext cx="1166849" cy="671226"/>
      </dsp:txXfrm>
    </dsp:sp>
    <dsp:sp modelId="{3BB08E7E-8C8C-49D1-80E7-F195C3418AF1}">
      <dsp:nvSpPr>
        <dsp:cNvPr id="0" name=""/>
        <dsp:cNvSpPr/>
      </dsp:nvSpPr>
      <dsp:spPr>
        <a:xfrm>
          <a:off x="3536" y="1533700"/>
          <a:ext cx="7551300" cy="1458562"/>
        </a:xfrm>
        <a:prstGeom prst="roundRect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kern="1200" dirty="0" smtClean="0"/>
            <a:t>Los escenarios con estructuras de oportunidades, donde pueden desarrollarse aprendizajes (o no) significativos</a:t>
          </a:r>
          <a:endParaRPr lang="es-AR" sz="2600" kern="1200" dirty="0"/>
        </a:p>
      </dsp:txBody>
      <dsp:txXfrm>
        <a:off x="3536" y="1533700"/>
        <a:ext cx="7551300" cy="1458562"/>
      </dsp:txXfrm>
    </dsp:sp>
    <dsp:sp modelId="{28EE9090-EC45-4D19-ADAC-9AC0EF4A6DEA}">
      <dsp:nvSpPr>
        <dsp:cNvPr id="0" name=""/>
        <dsp:cNvSpPr/>
      </dsp:nvSpPr>
      <dsp:spPr>
        <a:xfrm rot="5400000">
          <a:off x="7307025" y="3458858"/>
          <a:ext cx="1166849" cy="67122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100" kern="1200" dirty="0" err="1" smtClean="0"/>
            <a:t>Harf</a:t>
          </a:r>
          <a:endParaRPr lang="es-A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1100" kern="1200" dirty="0"/>
        </a:p>
      </dsp:txBody>
      <dsp:txXfrm rot="5400000">
        <a:off x="7307025" y="3458858"/>
        <a:ext cx="1166849" cy="671226"/>
      </dsp:txXfrm>
    </dsp:sp>
    <dsp:sp modelId="{93B35CCB-0780-4658-9E62-F20E6B2DF001}">
      <dsp:nvSpPr>
        <dsp:cNvPr id="0" name=""/>
        <dsp:cNvSpPr/>
      </dsp:nvSpPr>
      <dsp:spPr>
        <a:xfrm>
          <a:off x="3536" y="3065190"/>
          <a:ext cx="7551300" cy="1458562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kern="1200" dirty="0" smtClean="0"/>
            <a:t>Implica un conjunto de </a:t>
          </a:r>
          <a:r>
            <a:rPr lang="es-AR" sz="2600" kern="1200" smtClean="0"/>
            <a:t>circunstancias </a:t>
          </a:r>
          <a:r>
            <a:rPr lang="es-AR" sz="2600" kern="1200" smtClean="0"/>
            <a:t>afectiva-vinculares-sociales-cognitivas </a:t>
          </a:r>
          <a:r>
            <a:rPr lang="es-AR" sz="2600" kern="1200" dirty="0" smtClean="0"/>
            <a:t>…</a:t>
          </a:r>
          <a:r>
            <a:rPr lang="es-AR" sz="2600" kern="1200" dirty="0" smtClean="0"/>
            <a:t>de acuerdo ,de significación compartida</a:t>
          </a:r>
          <a:endParaRPr lang="es-AR" sz="2600" kern="1200" dirty="0"/>
        </a:p>
      </dsp:txBody>
      <dsp:txXfrm>
        <a:off x="3536" y="3065190"/>
        <a:ext cx="7551300" cy="1458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E0AD4-8176-461E-9CD3-8BD9879517C6}" type="datetimeFigureOut">
              <a:rPr lang="es-AR" smtClean="0"/>
              <a:pPr/>
              <a:t>07/05/2013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E954F-6E35-4A3C-ACA3-57FD930B702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AR" dirty="0" smtClean="0"/>
              <a:t>CONTENIDOS DE LENGUA </a:t>
            </a:r>
            <a:br>
              <a:rPr lang="es-AR" dirty="0" smtClean="0"/>
            </a:br>
            <a:r>
              <a:rPr lang="es-AR" dirty="0" smtClean="0"/>
              <a:t>CICLO MATERNAL</a:t>
            </a:r>
            <a:br>
              <a:rPr lang="es-AR" dirty="0" smtClean="0"/>
            </a:br>
            <a:r>
              <a:rPr lang="es-AR" dirty="0" smtClean="0"/>
              <a:t>¿Cómo se los define?¿Cuáles son?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es-AR" b="1" i="1" dirty="0"/>
          </a:p>
          <a:p>
            <a:pPr>
              <a:buNone/>
            </a:pPr>
            <a:endParaRPr lang="es-AR" b="1" i="1" dirty="0" smtClean="0"/>
          </a:p>
          <a:p>
            <a:pPr>
              <a:buNone/>
            </a:pPr>
            <a:r>
              <a:rPr lang="es-AR" b="1" i="1" dirty="0" smtClean="0"/>
              <a:t>“En los primeros años del niño la comunicación es primordialmente una representación interactiva y comunicativa de significación intencional de los actores intervinientes ”</a:t>
            </a:r>
            <a:endParaRPr lang="es-AR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s-AR" sz="3600" b="1" dirty="0" smtClean="0"/>
              <a:t>Esta idea fuerza surge de los aportes de</a:t>
            </a:r>
            <a:endParaRPr lang="es-AR" sz="36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s-AR" sz="3600" dirty="0" smtClean="0"/>
              <a:t/>
            </a:r>
            <a:br>
              <a:rPr lang="es-AR" sz="3600" dirty="0" smtClean="0"/>
            </a:br>
            <a:r>
              <a:rPr lang="es-AR" sz="3600" dirty="0" smtClean="0"/>
              <a:t>Estos aportes </a:t>
            </a:r>
            <a:br>
              <a:rPr lang="es-AR" sz="3600" dirty="0" smtClean="0"/>
            </a:br>
            <a:r>
              <a:rPr lang="es-AR" sz="3600" dirty="0" smtClean="0"/>
              <a:t>+</a:t>
            </a:r>
            <a:br>
              <a:rPr lang="es-AR" sz="3600" dirty="0" smtClean="0"/>
            </a:br>
            <a:endParaRPr lang="es-AR" sz="36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s-AR" dirty="0" err="1" smtClean="0"/>
              <a:t>Brunner</a:t>
            </a:r>
            <a:r>
              <a:rPr lang="es-AR" dirty="0" smtClean="0"/>
              <a:t> -</a:t>
            </a:r>
            <a:r>
              <a:rPr lang="es-AR" dirty="0" err="1" smtClean="0"/>
              <a:t>Halliday</a:t>
            </a:r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2500"/>
          </a:bodyPr>
          <a:lstStyle/>
          <a:p>
            <a:r>
              <a:rPr lang="es-AR" dirty="0" smtClean="0"/>
              <a:t>Marco </a:t>
            </a:r>
            <a:r>
              <a:rPr lang="es-AR" dirty="0" err="1" smtClean="0"/>
              <a:t>restringuido</a:t>
            </a:r>
            <a:r>
              <a:rPr lang="es-AR" dirty="0" smtClean="0"/>
              <a:t> (M-Ñ) combinan  elementos para </a:t>
            </a:r>
            <a:r>
              <a:rPr lang="es-AR" dirty="0" err="1" smtClean="0"/>
              <a:t>extraersignificados,inferir</a:t>
            </a:r>
            <a:r>
              <a:rPr lang="es-AR" dirty="0" smtClean="0"/>
              <a:t> intencionalidades</a:t>
            </a:r>
          </a:p>
          <a:p>
            <a:r>
              <a:rPr lang="es-AR" dirty="0" smtClean="0"/>
              <a:t>Requiere de interacción rutinaria, </a:t>
            </a:r>
            <a:r>
              <a:rPr lang="es-AR" dirty="0" err="1" smtClean="0"/>
              <a:t>repetitiva,va</a:t>
            </a:r>
            <a:r>
              <a:rPr lang="es-AR" dirty="0" smtClean="0"/>
              <a:t> creando la </a:t>
            </a:r>
            <a:r>
              <a:rPr lang="es-AR" dirty="0" err="1" smtClean="0"/>
              <a:t>predecibilidad</a:t>
            </a:r>
            <a:r>
              <a:rPr lang="es-AR" dirty="0" smtClean="0"/>
              <a:t> recíproca</a:t>
            </a:r>
          </a:p>
          <a:p>
            <a:r>
              <a:rPr lang="es-AR" dirty="0" smtClean="0"/>
              <a:t>Transacciones ayuda a entrada del </a:t>
            </a:r>
            <a:r>
              <a:rPr lang="es-AR" dirty="0" err="1" smtClean="0"/>
              <a:t>enguaje:gramática,referir,a</a:t>
            </a:r>
            <a:r>
              <a:rPr lang="es-AR" dirty="0" smtClean="0"/>
              <a:t> significar</a:t>
            </a:r>
          </a:p>
          <a:p>
            <a:endParaRPr lang="es-AR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s-AR" dirty="0" err="1" smtClean="0"/>
              <a:t>Zabalza,Denis,Soto</a:t>
            </a:r>
            <a:r>
              <a:rPr lang="es-AR" dirty="0" smtClean="0"/>
              <a:t> y </a:t>
            </a:r>
            <a:r>
              <a:rPr lang="es-AR" dirty="0" err="1" smtClean="0"/>
              <a:t>Violante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solidFill>
            <a:schemeClr val="bg2"/>
          </a:solidFill>
        </p:spPr>
        <p:txBody>
          <a:bodyPr/>
          <a:lstStyle/>
          <a:p>
            <a:pPr>
              <a:buNone/>
            </a:pPr>
            <a:r>
              <a:rPr lang="es-AR" dirty="0" smtClean="0"/>
              <a:t>Los contenidos son:</a:t>
            </a:r>
          </a:p>
          <a:p>
            <a:r>
              <a:rPr lang="es-AR" dirty="0" smtClean="0"/>
              <a:t> “fabricaciones” con </a:t>
            </a:r>
            <a:r>
              <a:rPr lang="es-AR" dirty="0" err="1" smtClean="0"/>
              <a:t>obj</a:t>
            </a:r>
            <a:r>
              <a:rPr lang="es-AR" dirty="0" smtClean="0"/>
              <a:t> de enseñanza</a:t>
            </a:r>
          </a:p>
          <a:p>
            <a:r>
              <a:rPr lang="es-AR" dirty="0" smtClean="0"/>
              <a:t>Campos de acción</a:t>
            </a:r>
          </a:p>
          <a:p>
            <a:r>
              <a:rPr lang="es-AR" dirty="0" smtClean="0"/>
              <a:t>Quehaceres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63272" cy="1228998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s-AR" sz="1800" dirty="0" smtClean="0"/>
              <a:t>   S.C. </a:t>
            </a:r>
            <a:br>
              <a:rPr lang="es-AR" sz="1800" dirty="0" smtClean="0"/>
            </a:br>
            <a:r>
              <a:rPr lang="es-AR" sz="1800" dirty="0"/>
              <a:t> </a:t>
            </a:r>
            <a:r>
              <a:rPr lang="es-AR" sz="1800" dirty="0" smtClean="0"/>
              <a:t>    L.</a:t>
            </a:r>
            <a:endParaRPr lang="es-AR" sz="1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4713387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s-AR" sz="2100" dirty="0" smtClean="0"/>
              <a:t>  </a:t>
            </a:r>
            <a:r>
              <a:rPr lang="es-AR" sz="1600" dirty="0" smtClean="0"/>
              <a:t>Expresión gestual         Acompañamiento de la           Escuchar canciones,     </a:t>
            </a:r>
            <a:r>
              <a:rPr lang="es-AR" sz="1600" dirty="0" err="1" smtClean="0"/>
              <a:t>DRamarizaciones</a:t>
            </a:r>
            <a:endParaRPr lang="es-AR" sz="1600" dirty="0" smtClean="0"/>
          </a:p>
          <a:p>
            <a:pPr>
              <a:buNone/>
            </a:pPr>
            <a:r>
              <a:rPr lang="es-AR" sz="1600" dirty="0"/>
              <a:t> </a:t>
            </a:r>
            <a:r>
              <a:rPr lang="es-AR" sz="1600" dirty="0" smtClean="0"/>
              <a:t>                                          indicación c/pal oral                 </a:t>
            </a:r>
            <a:r>
              <a:rPr lang="es-AR" sz="1600" dirty="0" err="1" smtClean="0"/>
              <a:t>poesias,narraciones</a:t>
            </a:r>
            <a:endParaRPr lang="es-AR" sz="1600" dirty="0" smtClean="0"/>
          </a:p>
          <a:p>
            <a:pPr>
              <a:buNone/>
            </a:pPr>
            <a:r>
              <a:rPr lang="es-AR" sz="1600" dirty="0" smtClean="0"/>
              <a:t>Intercambio                      </a:t>
            </a:r>
            <a:r>
              <a:rPr lang="es-AR" sz="1600" dirty="0" err="1" smtClean="0"/>
              <a:t>Produccion</a:t>
            </a:r>
            <a:r>
              <a:rPr lang="es-AR" sz="1600" dirty="0" smtClean="0"/>
              <a:t> de </a:t>
            </a:r>
            <a:r>
              <a:rPr lang="es-AR" sz="1600" dirty="0" err="1" smtClean="0"/>
              <a:t>Voc</a:t>
            </a:r>
            <a:r>
              <a:rPr lang="es-AR" sz="1600" dirty="0" smtClean="0"/>
              <a:t>                                                           Diálogos con  títeres</a:t>
            </a:r>
          </a:p>
          <a:p>
            <a:pPr>
              <a:buNone/>
            </a:pPr>
            <a:r>
              <a:rPr lang="es-AR" sz="1600" dirty="0"/>
              <a:t> </a:t>
            </a:r>
            <a:r>
              <a:rPr lang="es-AR" sz="1600" dirty="0" smtClean="0"/>
              <a:t>                                                                                                 Interacción y</a:t>
            </a:r>
          </a:p>
          <a:p>
            <a:pPr>
              <a:buNone/>
            </a:pPr>
            <a:r>
              <a:rPr lang="es-AR" sz="1600" dirty="0" smtClean="0"/>
              <a:t>Contacto corporal            </a:t>
            </a:r>
            <a:r>
              <a:rPr lang="es-AR" sz="1600" dirty="0" err="1" smtClean="0"/>
              <a:t>Emision</a:t>
            </a:r>
            <a:r>
              <a:rPr lang="es-AR" sz="1600" dirty="0" smtClean="0"/>
              <a:t> de vocálicas                  organización </a:t>
            </a:r>
            <a:r>
              <a:rPr lang="es-AR" sz="1600" dirty="0" err="1" smtClean="0"/>
              <a:t>ling</a:t>
            </a:r>
            <a:r>
              <a:rPr lang="es-AR" sz="1600" dirty="0" smtClean="0"/>
              <a:t>        Armar frases con </a:t>
            </a:r>
            <a:endParaRPr lang="es-AR" sz="1600" dirty="0"/>
          </a:p>
          <a:p>
            <a:pPr>
              <a:buNone/>
            </a:pPr>
            <a:r>
              <a:rPr lang="es-AR" sz="1600" dirty="0"/>
              <a:t>(caricias-masajes</a:t>
            </a:r>
            <a:r>
              <a:rPr lang="es-AR" sz="1600" dirty="0" smtClean="0"/>
              <a:t>)                                                                                                          más de dos palabras</a:t>
            </a:r>
          </a:p>
          <a:p>
            <a:pPr>
              <a:buNone/>
            </a:pPr>
            <a:r>
              <a:rPr lang="es-AR" sz="1600" dirty="0"/>
              <a:t> </a:t>
            </a:r>
            <a:r>
              <a:rPr lang="es-AR" sz="1600" dirty="0" smtClean="0"/>
              <a:t>                                            </a:t>
            </a:r>
            <a:r>
              <a:rPr lang="es-AR" sz="1600" dirty="0" err="1" smtClean="0"/>
              <a:t>Balbuseo</a:t>
            </a:r>
            <a:r>
              <a:rPr lang="es-AR" sz="1600" dirty="0" smtClean="0"/>
              <a:t> reduplicado                </a:t>
            </a:r>
            <a:r>
              <a:rPr lang="es-AR" sz="1600" dirty="0" err="1" smtClean="0"/>
              <a:t>Dif</a:t>
            </a:r>
            <a:r>
              <a:rPr lang="es-AR" sz="1600" dirty="0" smtClean="0"/>
              <a:t>. entonaciones</a:t>
            </a:r>
            <a:endParaRPr lang="es-AR" sz="1600" dirty="0"/>
          </a:p>
          <a:p>
            <a:pPr>
              <a:buNone/>
            </a:pPr>
            <a:r>
              <a:rPr lang="es-AR" sz="1600" dirty="0"/>
              <a:t>Proceso de imitación </a:t>
            </a:r>
            <a:r>
              <a:rPr lang="es-AR" sz="1600" dirty="0" smtClean="0"/>
              <a:t>                                                               e </a:t>
            </a:r>
            <a:r>
              <a:rPr lang="es-AR" sz="1600" dirty="0" err="1" smtClean="0"/>
              <a:t>intecc</a:t>
            </a:r>
            <a:r>
              <a:rPr lang="es-AR" sz="1600" dirty="0" smtClean="0"/>
              <a:t>.                       Emplear nombre </a:t>
            </a:r>
            <a:endParaRPr lang="es-AR" sz="1600" dirty="0"/>
          </a:p>
          <a:p>
            <a:pPr>
              <a:buNone/>
            </a:pPr>
            <a:r>
              <a:rPr lang="es-AR" sz="1600" dirty="0"/>
              <a:t>(tortitas-aplausos</a:t>
            </a:r>
            <a:r>
              <a:rPr lang="es-AR" sz="1600" dirty="0" smtClean="0"/>
              <a:t>)             Otorgar valor semántico            Repetir </a:t>
            </a:r>
            <a:r>
              <a:rPr lang="es-AR" sz="1600" dirty="0" err="1" smtClean="0"/>
              <a:t>onomt</a:t>
            </a:r>
            <a:r>
              <a:rPr lang="es-AR" sz="1600" dirty="0" smtClean="0"/>
              <a:t>             propio</a:t>
            </a:r>
          </a:p>
          <a:p>
            <a:pPr>
              <a:buNone/>
            </a:pPr>
            <a:r>
              <a:rPr lang="es-AR" sz="1600" dirty="0" smtClean="0"/>
              <a:t>                                               a </a:t>
            </a:r>
            <a:r>
              <a:rPr lang="es-AR" sz="1600" dirty="0" err="1" smtClean="0"/>
              <a:t>silábas</a:t>
            </a:r>
            <a:r>
              <a:rPr lang="es-AR" sz="1600" dirty="0" smtClean="0"/>
              <a:t> emitidas</a:t>
            </a:r>
          </a:p>
          <a:p>
            <a:pPr>
              <a:buNone/>
            </a:pPr>
            <a:r>
              <a:rPr lang="es-AR" sz="1600" dirty="0" smtClean="0"/>
              <a:t>                                                                                                    </a:t>
            </a:r>
            <a:r>
              <a:rPr lang="es-AR" sz="1600" dirty="0" err="1" smtClean="0"/>
              <a:t>Preg</a:t>
            </a:r>
            <a:r>
              <a:rPr lang="es-AR" sz="1600" dirty="0" smtClean="0"/>
              <a:t> y responder          Describir las </a:t>
            </a:r>
            <a:r>
              <a:rPr lang="es-AR" sz="1600" dirty="0" err="1" smtClean="0"/>
              <a:t>acc</a:t>
            </a:r>
            <a:r>
              <a:rPr lang="es-AR" sz="1600" dirty="0" smtClean="0"/>
              <a:t>.</a:t>
            </a:r>
            <a:endParaRPr lang="es-AR" sz="1600" dirty="0"/>
          </a:p>
          <a:p>
            <a:pPr>
              <a:buNone/>
            </a:pPr>
            <a:r>
              <a:rPr lang="es-AR" sz="1600" dirty="0" smtClean="0"/>
              <a:t>                                               Escuchar canciones                                                            que los ñ realizan</a:t>
            </a:r>
          </a:p>
          <a:p>
            <a:pPr>
              <a:buNone/>
            </a:pPr>
            <a:r>
              <a:rPr lang="es-AR" sz="1600" dirty="0"/>
              <a:t> </a:t>
            </a:r>
            <a:r>
              <a:rPr lang="es-AR" sz="1600" dirty="0" smtClean="0"/>
              <a:t>                                               Emplear </a:t>
            </a:r>
            <a:r>
              <a:rPr lang="es-AR" sz="1600" dirty="0" err="1" smtClean="0"/>
              <a:t>palabra.frase</a:t>
            </a:r>
            <a:r>
              <a:rPr lang="es-AR" sz="1600" dirty="0" smtClean="0"/>
              <a:t>             Describir </a:t>
            </a:r>
            <a:r>
              <a:rPr lang="es-AR" sz="1600" dirty="0" err="1" smtClean="0"/>
              <a:t>acc.que</a:t>
            </a:r>
            <a:r>
              <a:rPr lang="es-AR" sz="1600" dirty="0" smtClean="0"/>
              <a:t>           Memorizar </a:t>
            </a:r>
            <a:r>
              <a:rPr lang="es-AR" sz="1600" dirty="0" err="1" smtClean="0"/>
              <a:t>canc</a:t>
            </a:r>
            <a:r>
              <a:rPr lang="es-AR" sz="1600" dirty="0" smtClean="0"/>
              <a:t>.</a:t>
            </a:r>
          </a:p>
          <a:p>
            <a:pPr>
              <a:buNone/>
            </a:pPr>
            <a:r>
              <a:rPr lang="es-AR" sz="1600" dirty="0"/>
              <a:t> </a:t>
            </a:r>
            <a:r>
              <a:rPr lang="es-AR" sz="1600" dirty="0" smtClean="0"/>
              <a:t>                                                                                                     los ñ realizan                Emplear fórmulas</a:t>
            </a:r>
          </a:p>
          <a:p>
            <a:pPr>
              <a:buNone/>
            </a:pPr>
            <a:r>
              <a:rPr lang="es-AR" sz="1600" dirty="0"/>
              <a:t> </a:t>
            </a:r>
            <a:r>
              <a:rPr lang="es-AR" sz="1600" dirty="0" smtClean="0"/>
              <a:t>                                                                                                                                             de </a:t>
            </a:r>
            <a:r>
              <a:rPr lang="es-AR" sz="1600" dirty="0" err="1" smtClean="0"/>
              <a:t>conrtesía</a:t>
            </a:r>
            <a:endParaRPr lang="es-AR" sz="1600" dirty="0"/>
          </a:p>
        </p:txBody>
      </p:sp>
      <p:sp>
        <p:nvSpPr>
          <p:cNvPr id="4" name="3 Elipse"/>
          <p:cNvSpPr/>
          <p:nvPr/>
        </p:nvSpPr>
        <p:spPr>
          <a:xfrm>
            <a:off x="1259632" y="764704"/>
            <a:ext cx="936104" cy="288032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Elipse"/>
          <p:cNvSpPr/>
          <p:nvPr/>
        </p:nvSpPr>
        <p:spPr>
          <a:xfrm>
            <a:off x="6732240" y="476672"/>
            <a:ext cx="1944216" cy="86409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Elipse"/>
          <p:cNvSpPr/>
          <p:nvPr/>
        </p:nvSpPr>
        <p:spPr>
          <a:xfrm>
            <a:off x="5004048" y="620688"/>
            <a:ext cx="1368152" cy="648072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Elipse"/>
          <p:cNvSpPr/>
          <p:nvPr/>
        </p:nvSpPr>
        <p:spPr>
          <a:xfrm>
            <a:off x="2915816" y="620688"/>
            <a:ext cx="1224136" cy="576064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9" name="8 Conector recto"/>
          <p:cNvCxnSpPr>
            <a:stCxn id="7" idx="0"/>
            <a:endCxn id="7" idx="4"/>
          </p:cNvCxnSpPr>
          <p:nvPr/>
        </p:nvCxnSpPr>
        <p:spPr>
          <a:xfrm>
            <a:off x="3527884" y="620688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>
            <a:stCxn id="6" idx="0"/>
            <a:endCxn id="6" idx="4"/>
          </p:cNvCxnSpPr>
          <p:nvPr/>
        </p:nvCxnSpPr>
        <p:spPr>
          <a:xfrm>
            <a:off x="5688124" y="620688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stCxn id="5" idx="0"/>
            <a:endCxn id="5" idx="4"/>
          </p:cNvCxnSpPr>
          <p:nvPr/>
        </p:nvCxnSpPr>
        <p:spPr>
          <a:xfrm>
            <a:off x="7704348" y="476672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>
            <a:stCxn id="5" idx="1"/>
          </p:cNvCxnSpPr>
          <p:nvPr/>
        </p:nvCxnSpPr>
        <p:spPr>
          <a:xfrm>
            <a:off x="7016964" y="603216"/>
            <a:ext cx="1374768" cy="539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>
            <a:stCxn id="5" idx="7"/>
            <a:endCxn id="5" idx="3"/>
          </p:cNvCxnSpPr>
          <p:nvPr/>
        </p:nvCxnSpPr>
        <p:spPr>
          <a:xfrm flipH="1">
            <a:off x="7016964" y="603216"/>
            <a:ext cx="1374768" cy="611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611560" y="1412776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Flecha derecha"/>
          <p:cNvSpPr/>
          <p:nvPr/>
        </p:nvSpPr>
        <p:spPr>
          <a:xfrm rot="5400000">
            <a:off x="359532" y="1016732"/>
            <a:ext cx="50405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3" name="32 Flecha derecha"/>
          <p:cNvSpPr/>
          <p:nvPr/>
        </p:nvSpPr>
        <p:spPr>
          <a:xfrm>
            <a:off x="1124000" y="548680"/>
            <a:ext cx="504056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144</Words>
  <Application>Microsoft Office PowerPoint</Application>
  <PresentationFormat>Presentación en pantalla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CONTENIDOS DE LENGUA  CICLO MATERNAL ¿Cómo se los define?¿Cuáles son?</vt:lpstr>
      <vt:lpstr>Esta idea fuerza surge de los aportes de</vt:lpstr>
      <vt:lpstr> Estos aportes  + </vt:lpstr>
      <vt:lpstr>   S.C.       L.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CONTENIDOS DE LENGUA  CICLO MATERNAL ¿Cómo se los define?¿Cuáles son?</dc:title>
  <dc:creator>chili</dc:creator>
  <cp:lastModifiedBy>chili</cp:lastModifiedBy>
  <cp:revision>9</cp:revision>
  <dcterms:created xsi:type="dcterms:W3CDTF">2013-05-06T18:53:46Z</dcterms:created>
  <dcterms:modified xsi:type="dcterms:W3CDTF">2013-05-07T12:19:39Z</dcterms:modified>
</cp:coreProperties>
</file>