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1" r:id="rId4"/>
    <p:sldId id="257" r:id="rId5"/>
    <p:sldId id="258" r:id="rId6"/>
    <p:sldId id="259" r:id="rId7"/>
    <p:sldId id="262" r:id="rId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6" autoAdjust="0"/>
    <p:restoredTop sz="87949" autoAdjust="0"/>
  </p:normalViewPr>
  <p:slideViewPr>
    <p:cSldViewPr>
      <p:cViewPr>
        <p:scale>
          <a:sx n="53" d="100"/>
          <a:sy n="53" d="100"/>
        </p:scale>
        <p:origin x="-9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780C-2A96-4F59-8C6B-57A12D1D1235}" type="datetimeFigureOut">
              <a:rPr lang="es-AR" smtClean="0"/>
              <a:pPr/>
              <a:t>26/03/2014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091D2-76BD-4A31-AE89-A1564D0622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780C-2A96-4F59-8C6B-57A12D1D1235}" type="datetimeFigureOut">
              <a:rPr lang="es-AR" smtClean="0"/>
              <a:pPr/>
              <a:t>26/03/2014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091D2-76BD-4A31-AE89-A1564D0622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780C-2A96-4F59-8C6B-57A12D1D1235}" type="datetimeFigureOut">
              <a:rPr lang="es-AR" smtClean="0"/>
              <a:pPr/>
              <a:t>26/03/2014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091D2-76BD-4A31-AE89-A1564D0622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780C-2A96-4F59-8C6B-57A12D1D1235}" type="datetimeFigureOut">
              <a:rPr lang="es-AR" smtClean="0"/>
              <a:pPr/>
              <a:t>26/03/2014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091D2-76BD-4A31-AE89-A1564D0622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780C-2A96-4F59-8C6B-57A12D1D1235}" type="datetimeFigureOut">
              <a:rPr lang="es-AR" smtClean="0"/>
              <a:pPr/>
              <a:t>26/03/2014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091D2-76BD-4A31-AE89-A1564D0622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780C-2A96-4F59-8C6B-57A12D1D1235}" type="datetimeFigureOut">
              <a:rPr lang="es-AR" smtClean="0"/>
              <a:pPr/>
              <a:t>26/03/2014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091D2-76BD-4A31-AE89-A1564D0622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780C-2A96-4F59-8C6B-57A12D1D1235}" type="datetimeFigureOut">
              <a:rPr lang="es-AR" smtClean="0"/>
              <a:pPr/>
              <a:t>26/03/2014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091D2-76BD-4A31-AE89-A1564D0622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780C-2A96-4F59-8C6B-57A12D1D1235}" type="datetimeFigureOut">
              <a:rPr lang="es-AR" smtClean="0"/>
              <a:pPr/>
              <a:t>26/03/2014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091D2-76BD-4A31-AE89-A1564D0622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780C-2A96-4F59-8C6B-57A12D1D1235}" type="datetimeFigureOut">
              <a:rPr lang="es-AR" smtClean="0"/>
              <a:pPr/>
              <a:t>26/03/2014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091D2-76BD-4A31-AE89-A1564D0622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780C-2A96-4F59-8C6B-57A12D1D1235}" type="datetimeFigureOut">
              <a:rPr lang="es-AR" smtClean="0"/>
              <a:pPr/>
              <a:t>26/03/2014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091D2-76BD-4A31-AE89-A1564D0622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780C-2A96-4F59-8C6B-57A12D1D1235}" type="datetimeFigureOut">
              <a:rPr lang="es-AR" smtClean="0"/>
              <a:pPr/>
              <a:t>26/03/2014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091D2-76BD-4A31-AE89-A1564D0622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A780C-2A96-4F59-8C6B-57A12D1D1235}" type="datetimeFigureOut">
              <a:rPr lang="es-AR" smtClean="0"/>
              <a:pPr/>
              <a:t>26/03/2014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091D2-76BD-4A31-AE89-A1564D0622E3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648071"/>
          </a:xfrm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s-AR" sz="2000" dirty="0" smtClean="0"/>
              <a:t>LENGUA EN EDUCACION INICIAL</a:t>
            </a:r>
            <a:br>
              <a:rPr lang="es-AR" sz="2000" dirty="0" smtClean="0"/>
            </a:br>
            <a:r>
              <a:rPr lang="es-AR" sz="2000" dirty="0" smtClean="0"/>
              <a:t>2014</a:t>
            </a:r>
            <a:endParaRPr lang="es-AR" sz="2000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424936" cy="5184576"/>
          </a:xfrm>
          <a:solidFill>
            <a:srgbClr val="FFC000"/>
          </a:solidFill>
        </p:spPr>
        <p:txBody>
          <a:bodyPr>
            <a:normAutofit fontScale="850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s-AR" b="1" i="1" dirty="0">
                <a:solidFill>
                  <a:schemeClr val="tx1"/>
                </a:solidFill>
              </a:rPr>
              <a:t>¿</a:t>
            </a:r>
            <a:r>
              <a:rPr lang="es-AR" sz="2800" b="1" i="1" dirty="0">
                <a:solidFill>
                  <a:schemeClr val="tx1"/>
                </a:solidFill>
              </a:rPr>
              <a:t>Qué aprenden los niños cuando aprenden a hablar? </a:t>
            </a:r>
            <a:endParaRPr lang="es-AR" sz="2800" b="1" i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es-AR" sz="2800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AR" sz="2800" b="1" i="1" dirty="0">
                <a:solidFill>
                  <a:schemeClr val="tx1"/>
                </a:solidFill>
              </a:rPr>
              <a:t>¿El niño ,antes de hablar , se comunica  de algún </a:t>
            </a:r>
            <a:r>
              <a:rPr lang="es-AR" sz="2800" b="1" i="1" dirty="0" smtClean="0">
                <a:solidFill>
                  <a:schemeClr val="tx1"/>
                </a:solidFill>
              </a:rPr>
              <a:t>modo?</a:t>
            </a:r>
          </a:p>
          <a:p>
            <a:pPr>
              <a:buFont typeface="Arial" pitchFamily="34" charset="0"/>
              <a:buChar char="•"/>
            </a:pPr>
            <a:endParaRPr lang="es-AR" sz="2800" b="1" i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AR" sz="2800" b="1" i="1" dirty="0" smtClean="0">
                <a:solidFill>
                  <a:schemeClr val="tx1"/>
                </a:solidFill>
              </a:rPr>
              <a:t>Comunicarse </a:t>
            </a:r>
            <a:r>
              <a:rPr lang="es-AR" sz="2800" b="1" i="1" dirty="0">
                <a:solidFill>
                  <a:schemeClr val="tx1"/>
                </a:solidFill>
              </a:rPr>
              <a:t>es “estar” y ser” a la vez  “en” palabras </a:t>
            </a:r>
            <a:r>
              <a:rPr lang="es-AR" sz="2800" b="1" i="1" dirty="0" smtClean="0">
                <a:solidFill>
                  <a:schemeClr val="tx1"/>
                </a:solidFill>
              </a:rPr>
              <a:t>.</a:t>
            </a:r>
          </a:p>
          <a:p>
            <a:endParaRPr lang="es-AR" sz="2800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AR" sz="2800" b="1" i="1" dirty="0">
                <a:solidFill>
                  <a:schemeClr val="tx1"/>
                </a:solidFill>
              </a:rPr>
              <a:t>Desde temprana edad el niño necesita  “interactuar” con </a:t>
            </a:r>
            <a:r>
              <a:rPr lang="es-AR" sz="2800" b="1" i="1" dirty="0" smtClean="0">
                <a:solidFill>
                  <a:schemeClr val="tx1"/>
                </a:solidFill>
              </a:rPr>
              <a:t>“intención” </a:t>
            </a:r>
            <a:r>
              <a:rPr lang="es-AR" sz="2800" b="1" i="1" dirty="0">
                <a:solidFill>
                  <a:schemeClr val="tx1"/>
                </a:solidFill>
              </a:rPr>
              <a:t>con otros ,para cubrir sus necesidades e intereses .</a:t>
            </a:r>
            <a:endParaRPr lang="es-AR" sz="2800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AR" sz="2800" b="1" i="1" dirty="0">
                <a:solidFill>
                  <a:schemeClr val="tx1"/>
                </a:solidFill>
              </a:rPr>
              <a:t>El niño de edad de la Educación Inicial vive inmerso en un contexto de lecturas y escrituras </a:t>
            </a:r>
            <a:endParaRPr lang="es-AR" sz="2800" b="1" i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es-AR" sz="28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AR" sz="2800" b="1" i="1" dirty="0" smtClean="0">
                <a:solidFill>
                  <a:schemeClr val="tx1"/>
                </a:solidFill>
              </a:rPr>
              <a:t>¿</a:t>
            </a:r>
            <a:r>
              <a:rPr lang="es-AR" sz="2800" b="1" i="1" dirty="0">
                <a:solidFill>
                  <a:schemeClr val="tx1"/>
                </a:solidFill>
              </a:rPr>
              <a:t>Leer y escribir a los 5 años?. .¿Cuando empieza la alfabetización?. ¿Qué es la alfabetización? </a:t>
            </a:r>
            <a:endParaRPr lang="es-AR" sz="2800" dirty="0">
              <a:solidFill>
                <a:schemeClr val="tx1"/>
              </a:solidFill>
            </a:endParaRPr>
          </a:p>
          <a:p>
            <a:endParaRPr lang="es-A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s-AR" sz="3200" dirty="0" smtClean="0"/>
              <a:t>CONSIGNA</a:t>
            </a:r>
            <a:endParaRPr lang="es-AR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AR" sz="4000" dirty="0" smtClean="0"/>
              <a:t>Analizar </a:t>
            </a:r>
            <a:r>
              <a:rPr lang="es-AR" sz="4000" dirty="0" smtClean="0"/>
              <a:t>cada una de </a:t>
            </a:r>
            <a:r>
              <a:rPr lang="es-AR" sz="4000" dirty="0" smtClean="0"/>
              <a:t>esas situaciones</a:t>
            </a:r>
          </a:p>
          <a:p>
            <a:pPr>
              <a:buNone/>
            </a:pPr>
            <a:r>
              <a:rPr lang="es-AR" sz="4000" dirty="0" smtClean="0"/>
              <a:t>Relacionarlas </a:t>
            </a:r>
            <a:r>
              <a:rPr lang="es-AR" sz="4000" dirty="0" smtClean="0"/>
              <a:t>con las afirmaciones o </a:t>
            </a:r>
            <a:r>
              <a:rPr lang="es-AR" sz="4000" dirty="0" smtClean="0"/>
              <a:t>interrogantes (Diapositiva 1)desde </a:t>
            </a:r>
            <a:r>
              <a:rPr lang="es-AR" sz="4000" dirty="0" smtClean="0"/>
              <a:t>sus </a:t>
            </a:r>
            <a:r>
              <a:rPr lang="es-AR" sz="4000" dirty="0" smtClean="0"/>
              <a:t>saberes. Justificar </a:t>
            </a:r>
            <a:endParaRPr lang="es-A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s-AR" sz="2800" dirty="0" smtClean="0"/>
              <a:t>Situaciones 1  y 2</a:t>
            </a:r>
            <a:endParaRPr lang="es-AR" sz="28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AR" dirty="0"/>
              <a:t>Martín (4 meses) llora en la cuna. La mamá lo acaba de acortar, después de cambiarlo, alimentarlo, creyendo que estaba dormido</a:t>
            </a:r>
          </a:p>
          <a:p>
            <a:pPr>
              <a:buNone/>
            </a:pPr>
            <a:r>
              <a:rPr lang="es-AR" dirty="0"/>
              <a:t>Mamá lo mira, le habla: ¿Qué pasa Martín?</a:t>
            </a:r>
          </a:p>
          <a:p>
            <a:pPr>
              <a:buNone/>
            </a:pPr>
            <a:r>
              <a:rPr lang="es-AR" dirty="0"/>
              <a:t>Martín la mira y sonríe </a:t>
            </a:r>
          </a:p>
          <a:p>
            <a:endParaRPr lang="es-AR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" dirty="0"/>
              <a:t>Mauricio (1 año y 3 meses) 11:10 hora de la mañana .Camina por la cocina, abre la puerta de la bajo mesada, saca un plato.</a:t>
            </a:r>
            <a:endParaRPr lang="es-AR" dirty="0"/>
          </a:p>
          <a:p>
            <a:pPr>
              <a:buNone/>
            </a:pPr>
            <a:r>
              <a:rPr lang="es-ES" dirty="0"/>
              <a:t>Se acerca a su mamá, mira a ésta, mientras balbucea algo sosteniendo el plato  e intenta pasárselo.</a:t>
            </a:r>
            <a:endParaRPr lang="es-AR" dirty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s-AR" dirty="0" smtClean="0"/>
              <a:t>Situaciones 3  y 4</a:t>
            </a:r>
            <a:endParaRPr lang="es-AR" dirty="0"/>
          </a:p>
        </p:txBody>
      </p:sp>
      <p:sp>
        <p:nvSpPr>
          <p:cNvPr id="8" name="7 Marcador de contenido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s-MX" sz="1200" dirty="0"/>
              <a:t>Sala de Deambuladores (1 año  y medio a 2 años) La maestra  y alumnos  sentados en ronda  predispuestos a jugar al “Pasa pelota” .Este juego consiste en que la maestra menciona el nombre de uno de los niños y hace rodar la pelota hacia él, éste la debe recibir y devolver a la Srta.</a:t>
            </a:r>
            <a:endParaRPr lang="es-AR" sz="1200" dirty="0"/>
          </a:p>
          <a:p>
            <a:pPr>
              <a:buNone/>
            </a:pPr>
            <a:r>
              <a:rPr lang="es-MX" sz="1200" dirty="0"/>
              <a:t>Mtra.: Ahora le toca a... ¡Juan! </a:t>
            </a:r>
            <a:endParaRPr lang="es-AR" sz="1200" dirty="0"/>
          </a:p>
          <a:p>
            <a:pPr>
              <a:buNone/>
            </a:pPr>
            <a:r>
              <a:rPr lang="es-MX" sz="1200" dirty="0"/>
              <a:t>Juan: ¡Mi!, ¡MI! (con amplia sonrisa en el rostro y estirando los brazos para esperar la pelota. La abraza sobre su cuerpo diciendo “¡Mía, mía!!”, y la empuja  hacia la Srta. .</a:t>
            </a:r>
            <a:endParaRPr lang="es-AR" sz="1200" dirty="0"/>
          </a:p>
          <a:p>
            <a:pPr>
              <a:buNone/>
            </a:pPr>
            <a:r>
              <a:rPr lang="es-MX" sz="1200" dirty="0"/>
              <a:t>Mtra. : ¡Camila! </a:t>
            </a:r>
            <a:endParaRPr lang="es-AR" sz="1200" dirty="0"/>
          </a:p>
          <a:p>
            <a:pPr>
              <a:buNone/>
            </a:pPr>
            <a:r>
              <a:rPr lang="es-MX" sz="1200" dirty="0"/>
              <a:t>Camila predispuesta a recibir la pelota, se para-  diciendo “mía, mía”!! .Se  acerca Alejandro y tomándole de los cabellos, llevando una de sus manos al pecho, agitándola varias veces -cómo señalándose.</a:t>
            </a:r>
            <a:endParaRPr lang="es-AR" sz="1200" dirty="0"/>
          </a:p>
          <a:p>
            <a:pPr>
              <a:buNone/>
            </a:pPr>
            <a:r>
              <a:rPr lang="es-MX" sz="1200" dirty="0"/>
              <a:t>Mtra. ¿</a:t>
            </a:r>
            <a:r>
              <a:rPr lang="es-MX" sz="1200" dirty="0" err="1"/>
              <a:t>Querés</a:t>
            </a:r>
            <a:r>
              <a:rPr lang="es-MX" sz="1200" dirty="0"/>
              <a:t>  la pelota? - mientras  retira la mana de los cabellos de Camila .</a:t>
            </a:r>
            <a:endParaRPr lang="es-AR" sz="1200" dirty="0"/>
          </a:p>
          <a:p>
            <a:pPr>
              <a:buNone/>
            </a:pPr>
            <a:r>
              <a:rPr lang="es-MX" sz="1200" dirty="0"/>
              <a:t>Alejandro: afirma con la cabeza varias veces</a:t>
            </a:r>
            <a:endParaRPr lang="es-AR" sz="1200" dirty="0"/>
          </a:p>
          <a:p>
            <a:pPr>
              <a:buNone/>
            </a:pPr>
            <a:r>
              <a:rPr lang="es-MX" sz="1200" dirty="0"/>
              <a:t>Mtra. :(dirigiéndose a Camila, a quien entrega la pelota) dice. Ahora es el turno de Camila, después se la pasamos a Alejandro</a:t>
            </a:r>
            <a:endParaRPr lang="es-AR" sz="1200" dirty="0"/>
          </a:p>
          <a:p>
            <a:pPr>
              <a:buNone/>
            </a:pPr>
            <a:r>
              <a:rPr lang="es-MX" sz="1200" dirty="0"/>
              <a:t>Camila: Si (afirmando con la cabeza y verbalizándolo),  “Mi  primero! “.</a:t>
            </a:r>
            <a:endParaRPr lang="es-AR" sz="1200" dirty="0"/>
          </a:p>
          <a:p>
            <a:pPr>
              <a:buNone/>
            </a:pPr>
            <a:endParaRPr lang="es-AR" sz="1200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s-AR" sz="4200" dirty="0"/>
              <a:t>Delfina (3 años) tiene una birome y una hoja donde dibujó varios redondeles.</a:t>
            </a:r>
          </a:p>
          <a:p>
            <a:pPr>
              <a:buNone/>
            </a:pPr>
            <a:r>
              <a:rPr lang="es-AR" sz="4200" dirty="0"/>
              <a:t>Levanta la cabeza y pregunta a su madre:</a:t>
            </a:r>
          </a:p>
          <a:p>
            <a:pPr>
              <a:buNone/>
            </a:pPr>
            <a:r>
              <a:rPr lang="es-AR" sz="4200" dirty="0"/>
              <a:t>Delfina:-¿Qué más?</a:t>
            </a:r>
          </a:p>
          <a:p>
            <a:pPr>
              <a:buNone/>
            </a:pPr>
            <a:r>
              <a:rPr lang="es-AR" sz="4200" dirty="0"/>
              <a:t>Mamá:-Tomates</a:t>
            </a:r>
          </a:p>
          <a:p>
            <a:pPr>
              <a:buNone/>
            </a:pPr>
            <a:r>
              <a:rPr lang="es-AR" sz="4200" dirty="0"/>
              <a:t>Responde la madre, que está doblando la ropa. Delfina mientras traza redondeles en el papel, repite deletreando:”</a:t>
            </a:r>
            <a:r>
              <a:rPr lang="es-AR" sz="4200" dirty="0" err="1"/>
              <a:t>To-mates”.Luego</a:t>
            </a:r>
            <a:r>
              <a:rPr lang="es-AR" sz="4200" dirty="0"/>
              <a:t> pregunta:” ¿Qué más?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s-AR" dirty="0" smtClean="0"/>
              <a:t>Situaciones 5 y 6</a:t>
            </a:r>
            <a:endParaRPr lang="es-AR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endParaRPr lang="es-MX" sz="2900" dirty="0" smtClean="0"/>
          </a:p>
          <a:p>
            <a:pPr algn="just">
              <a:buNone/>
            </a:pPr>
            <a:r>
              <a:rPr lang="es-MX" sz="7200" dirty="0" smtClean="0"/>
              <a:t>Sala </a:t>
            </a:r>
            <a:r>
              <a:rPr lang="es-MX" sz="7200" dirty="0"/>
              <a:t>de 5 años. Están en el momento  de iniciación, miran una lista de nombres escritos.</a:t>
            </a:r>
            <a:endParaRPr lang="es-AR" sz="7200" dirty="0"/>
          </a:p>
          <a:p>
            <a:pPr algn="just">
              <a:buNone/>
            </a:pPr>
            <a:r>
              <a:rPr lang="es-MX" sz="7200" dirty="0"/>
              <a:t>Maestra: ¿Aquí le falta pasar a izar la bandera?</a:t>
            </a:r>
            <a:endParaRPr lang="es-AR" sz="7200" dirty="0"/>
          </a:p>
          <a:p>
            <a:pPr algn="just">
              <a:buNone/>
            </a:pPr>
            <a:r>
              <a:rPr lang="es-MX" sz="7200" dirty="0" err="1"/>
              <a:t>Ma</a:t>
            </a:r>
            <a:r>
              <a:rPr lang="es-MX" sz="7200" dirty="0"/>
              <a:t> Eugenia: Ahí dice que le falta a </a:t>
            </a:r>
            <a:endParaRPr lang="es-MX" sz="7200" dirty="0" smtClean="0"/>
          </a:p>
          <a:p>
            <a:pPr algn="just">
              <a:buNone/>
            </a:pPr>
            <a:r>
              <a:rPr lang="es-MX" sz="7200" dirty="0" err="1" smtClean="0"/>
              <a:t>Facu</a:t>
            </a:r>
            <a:r>
              <a:rPr lang="es-MX" sz="7200" dirty="0" smtClean="0"/>
              <a:t>.(</a:t>
            </a:r>
            <a:r>
              <a:rPr lang="es-MX" sz="7200" dirty="0"/>
              <a:t>Señalando  el renglón donde está </a:t>
            </a:r>
            <a:r>
              <a:rPr lang="es-MX" sz="7200" dirty="0" smtClean="0"/>
              <a:t>escrit0</a:t>
            </a:r>
          </a:p>
          <a:p>
            <a:pPr algn="just">
              <a:buNone/>
            </a:pPr>
            <a:r>
              <a:rPr lang="es-MX" sz="7200" dirty="0" smtClean="0"/>
              <a:t> </a:t>
            </a:r>
            <a:r>
              <a:rPr lang="es-MX" sz="7200" dirty="0"/>
              <a:t>ese nombre)  </a:t>
            </a:r>
            <a:r>
              <a:rPr lang="es-MX" sz="7200" dirty="0" err="1"/>
              <a:t>Contá</a:t>
            </a:r>
            <a:r>
              <a:rPr lang="es-MX" sz="7200" dirty="0"/>
              <a:t> las cruces Seño.</a:t>
            </a:r>
            <a:endParaRPr lang="es-AR" sz="7200" dirty="0"/>
          </a:p>
          <a:p>
            <a:pPr algn="just">
              <a:buNone/>
            </a:pPr>
            <a:r>
              <a:rPr lang="es-MX" sz="7200" dirty="0"/>
              <a:t>Carmen: ¡</a:t>
            </a:r>
            <a:r>
              <a:rPr lang="es-MX" sz="7200" dirty="0" err="1"/>
              <a:t>No,No</a:t>
            </a:r>
            <a:r>
              <a:rPr lang="es-MX" sz="7200" dirty="0"/>
              <a:t> ¡!! . A mí me toca!! .Todas </a:t>
            </a:r>
            <a:r>
              <a:rPr lang="es-MX" sz="7200" dirty="0" smtClean="0"/>
              <a:t>tienen</a:t>
            </a:r>
          </a:p>
          <a:p>
            <a:pPr algn="just">
              <a:buNone/>
            </a:pPr>
            <a:r>
              <a:rPr lang="es-MX" sz="7200" dirty="0" smtClean="0"/>
              <a:t>hasta </a:t>
            </a:r>
            <a:r>
              <a:rPr lang="es-MX" sz="7200" dirty="0"/>
              <a:t>acá (señala los renglones de todos los </a:t>
            </a:r>
            <a:endParaRPr lang="es-MX" sz="7200" dirty="0" smtClean="0"/>
          </a:p>
          <a:p>
            <a:pPr algn="just">
              <a:buNone/>
            </a:pPr>
            <a:r>
              <a:rPr lang="es-MX" sz="7200" dirty="0" smtClean="0"/>
              <a:t>nombres </a:t>
            </a:r>
            <a:r>
              <a:rPr lang="es-MX" sz="7200" dirty="0"/>
              <a:t>que  tienen  idéntica cantidades  </a:t>
            </a:r>
            <a:r>
              <a:rPr lang="es-MX" sz="7200" dirty="0" smtClean="0"/>
              <a:t>de</a:t>
            </a:r>
          </a:p>
          <a:p>
            <a:pPr algn="just">
              <a:buNone/>
            </a:pPr>
            <a:r>
              <a:rPr lang="es-MX" sz="7200" dirty="0" smtClean="0"/>
              <a:t> </a:t>
            </a:r>
            <a:r>
              <a:rPr lang="es-MX" sz="7200" dirty="0"/>
              <a:t>cruces) y acá dice Carmen y tengo menos cruces</a:t>
            </a:r>
            <a:endParaRPr lang="es-AR" sz="7200" dirty="0"/>
          </a:p>
          <a:p>
            <a:pPr>
              <a:buNone/>
            </a:pPr>
            <a:r>
              <a:rPr lang="es-MX" sz="5500" dirty="0"/>
              <a:t> </a:t>
            </a:r>
            <a:endParaRPr lang="es-AR" sz="5500" dirty="0"/>
          </a:p>
          <a:p>
            <a:pPr>
              <a:buNone/>
            </a:pPr>
            <a:r>
              <a:rPr lang="es-AR" sz="5500" dirty="0"/>
              <a:t> </a:t>
            </a:r>
          </a:p>
          <a:p>
            <a:endParaRPr lang="es-AR" sz="5500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es-AR" dirty="0" smtClean="0"/>
              <a:t>      </a:t>
            </a:r>
            <a:r>
              <a:rPr lang="es-AR" sz="5500" dirty="0" smtClean="0"/>
              <a:t> </a:t>
            </a:r>
            <a:r>
              <a:rPr lang="es-AR" sz="7200" dirty="0" smtClean="0"/>
              <a:t>  Sala </a:t>
            </a:r>
            <a:r>
              <a:rPr lang="es-AR" sz="7200" dirty="0"/>
              <a:t>de 4años. La maestra al iniciar la jornada cuenta a sus alumnos que recibió un mensaje de la mamá de Carla, que se habían mudado a la ciudad de Rosario. Muestra la pantalla de celular y se lee.”Seño: Carla me pidió que escriba este mensaje diciendo que ya va a un nuevo jardín y que los quiere mucho .Que ahora que vive en una casa con patio tiene un perro lindo. </a:t>
            </a:r>
          </a:p>
          <a:p>
            <a:pPr algn="just">
              <a:buNone/>
            </a:pPr>
            <a:r>
              <a:rPr lang="es-AR" sz="7200" dirty="0" smtClean="0"/>
              <a:t>        Se </a:t>
            </a:r>
            <a:r>
              <a:rPr lang="es-AR" sz="7200" dirty="0"/>
              <a:t>origina comentarios acerca de tener nuevas mascotas, hasta que uno de los niños solicita a la maestra que conteste ese mensaje y –La docente propone que le dicten qué quieren contar a  Carla….y escribe</a:t>
            </a:r>
            <a:r>
              <a:rPr lang="es-AR" sz="7200" dirty="0" smtClean="0"/>
              <a:t>…</a:t>
            </a:r>
            <a:r>
              <a:rPr lang="es-AR" sz="7200" dirty="0"/>
              <a:t> </a:t>
            </a:r>
          </a:p>
          <a:p>
            <a:pPr algn="just">
              <a:buNone/>
            </a:pPr>
            <a:endParaRPr lang="es-AR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AR" dirty="0" smtClean="0"/>
              <a:t>Situación 7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es-AR" sz="2400" dirty="0" smtClean="0"/>
          </a:p>
          <a:p>
            <a:pPr>
              <a:buNone/>
            </a:pPr>
            <a:endParaRPr lang="es-AR" sz="2400" dirty="0"/>
          </a:p>
          <a:p>
            <a:pPr>
              <a:buNone/>
            </a:pPr>
            <a:r>
              <a:rPr lang="es-AR" sz="2400" dirty="0" smtClean="0"/>
              <a:t>Sala </a:t>
            </a:r>
            <a:r>
              <a:rPr lang="es-AR" sz="2400" dirty="0"/>
              <a:t>de 5 años. Dos niños están hojeando revistas y folletos para recortar .Ante las imagen de una propaganda de  “Óptica  </a:t>
            </a:r>
            <a:r>
              <a:rPr lang="es-AR" sz="2400" dirty="0" err="1"/>
              <a:t>Mañanes</a:t>
            </a:r>
            <a:r>
              <a:rPr lang="es-AR" sz="2400" dirty="0"/>
              <a:t>”  uno de ellos die:</a:t>
            </a:r>
          </a:p>
          <a:p>
            <a:pPr>
              <a:buNone/>
            </a:pPr>
            <a:r>
              <a:rPr lang="es-AR" sz="2400" dirty="0"/>
              <a:t>Mira Martín aquí dice “</a:t>
            </a:r>
            <a:r>
              <a:rPr lang="es-AR" sz="2400" dirty="0" err="1"/>
              <a:t>anteojerias</a:t>
            </a:r>
            <a:r>
              <a:rPr lang="es-AR" sz="2400" dirty="0"/>
              <a:t> “, señalando la imagen  de los lentos ,a lo que responde el otro.</a:t>
            </a:r>
          </a:p>
          <a:p>
            <a:pPr>
              <a:buNone/>
            </a:pPr>
            <a:r>
              <a:rPr lang="es-AR" sz="2400" dirty="0"/>
              <a:t>No Martín, hay dice “O-je-ría “, si empieza con la “O” de Omar.</a:t>
            </a:r>
          </a:p>
          <a:p>
            <a:pPr>
              <a:buNone/>
            </a:pP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s-AR" sz="2800" dirty="0" smtClean="0"/>
              <a:t>LENGUA COMO CONTENIDO DE ENSEÑANZA</a:t>
            </a:r>
            <a:endParaRPr lang="es-A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AR" dirty="0"/>
          </a:p>
          <a:p>
            <a:pPr>
              <a:buNone/>
            </a:pPr>
            <a:r>
              <a:rPr lang="es-AR" sz="1400" smtClean="0"/>
              <a:t>                                                                                          Implica </a:t>
            </a:r>
            <a:endParaRPr lang="es-AR" sz="1400" dirty="0" smtClean="0"/>
          </a:p>
          <a:p>
            <a:pPr>
              <a:buNone/>
            </a:pPr>
            <a:r>
              <a:rPr lang="es-AR" sz="1400" b="1" dirty="0" smtClean="0"/>
              <a:t>                                   Simbolizar </a:t>
            </a:r>
            <a:r>
              <a:rPr lang="es-AR" sz="1400" b="1" dirty="0"/>
              <a:t>la interacción con los otros y consigo mismo (subjetividad</a:t>
            </a:r>
            <a:r>
              <a:rPr lang="es-AR" sz="1400" dirty="0" smtClean="0"/>
              <a:t>),</a:t>
            </a:r>
            <a:endParaRPr lang="es-AR" sz="1400" dirty="0"/>
          </a:p>
          <a:p>
            <a:pPr>
              <a:buNone/>
            </a:pPr>
            <a:r>
              <a:rPr lang="es-AR" sz="1400" dirty="0" smtClean="0"/>
              <a:t>                                          </a:t>
            </a:r>
            <a:r>
              <a:rPr lang="es-AR" sz="1400" b="1" u="sng" dirty="0" smtClean="0"/>
              <a:t> PRODUCIENDO, COMPRENDIENDO Y REFLEXIONANDO</a:t>
            </a:r>
          </a:p>
          <a:p>
            <a:pPr>
              <a:buNone/>
            </a:pPr>
            <a:r>
              <a:rPr lang="es-AR" sz="1400" b="1" u="sng" dirty="0" smtClean="0"/>
              <a:t>  </a:t>
            </a:r>
            <a:r>
              <a:rPr lang="es-AR" sz="1400" dirty="0" smtClean="0"/>
              <a:t>                                                                                        a </a:t>
            </a:r>
            <a:r>
              <a:rPr lang="es-AR" sz="1400" dirty="0" err="1" smtClean="0"/>
              <a:t>trarvés</a:t>
            </a:r>
            <a:r>
              <a:rPr lang="es-AR" sz="1400" dirty="0" smtClean="0"/>
              <a:t>  del</a:t>
            </a:r>
          </a:p>
          <a:p>
            <a:pPr>
              <a:buNone/>
            </a:pPr>
            <a:endParaRPr lang="es-AR" sz="1400" dirty="0"/>
          </a:p>
          <a:p>
            <a:pPr>
              <a:buNone/>
            </a:pPr>
            <a:endParaRPr lang="es-AR" sz="1400" dirty="0" smtClean="0"/>
          </a:p>
          <a:p>
            <a:pPr>
              <a:buNone/>
            </a:pPr>
            <a:r>
              <a:rPr lang="es-AR" sz="1400" dirty="0" smtClean="0"/>
              <a:t>                                                                         </a:t>
            </a:r>
            <a:r>
              <a:rPr lang="es-AR" sz="1600" b="1" dirty="0" smtClean="0"/>
              <a:t>  ORAL                       ESCRITO     </a:t>
            </a:r>
            <a:r>
              <a:rPr lang="es-AR" sz="1400" dirty="0" smtClean="0"/>
              <a:t>                  </a:t>
            </a:r>
          </a:p>
          <a:p>
            <a:pPr>
              <a:buNone/>
            </a:pPr>
            <a:r>
              <a:rPr lang="es-AR" sz="1400" dirty="0" smtClean="0"/>
              <a:t>                                         </a:t>
            </a:r>
          </a:p>
          <a:p>
            <a:pPr>
              <a:buNone/>
            </a:pPr>
            <a:r>
              <a:rPr lang="es-AR" sz="1400" dirty="0" smtClean="0"/>
              <a:t>                                                                                 </a:t>
            </a:r>
            <a:r>
              <a:rPr lang="es-AR" sz="1600" b="1" dirty="0" smtClean="0"/>
              <a:t>  su aprendizaje  en la sala requiere de </a:t>
            </a:r>
            <a:r>
              <a:rPr lang="es-AR" sz="1400" dirty="0" smtClean="0"/>
              <a:t>:</a:t>
            </a:r>
            <a:endParaRPr lang="es-AR" sz="1400" dirty="0"/>
          </a:p>
        </p:txBody>
      </p:sp>
      <p:sp>
        <p:nvSpPr>
          <p:cNvPr id="4" name="3 Elipse"/>
          <p:cNvSpPr/>
          <p:nvPr/>
        </p:nvSpPr>
        <p:spPr>
          <a:xfrm>
            <a:off x="1331640" y="1916832"/>
            <a:ext cx="712879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s-AR" dirty="0" smtClean="0"/>
              <a:t>COMUNICACIÓN (discursos sociales)</a:t>
            </a:r>
            <a:endParaRPr lang="es-AR" dirty="0"/>
          </a:p>
        </p:txBody>
      </p:sp>
      <p:sp>
        <p:nvSpPr>
          <p:cNvPr id="5" name="4 Decágono"/>
          <p:cNvSpPr/>
          <p:nvPr/>
        </p:nvSpPr>
        <p:spPr>
          <a:xfrm>
            <a:off x="4355976" y="2348880"/>
            <a:ext cx="72008" cy="216024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Elipse"/>
          <p:cNvSpPr/>
          <p:nvPr/>
        </p:nvSpPr>
        <p:spPr>
          <a:xfrm>
            <a:off x="2411760" y="3645024"/>
            <a:ext cx="38884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LENGUAJE</a:t>
            </a:r>
            <a:endParaRPr lang="es-AR" dirty="0"/>
          </a:p>
        </p:txBody>
      </p:sp>
      <p:sp>
        <p:nvSpPr>
          <p:cNvPr id="13" name="12 Decágono"/>
          <p:cNvSpPr/>
          <p:nvPr/>
        </p:nvSpPr>
        <p:spPr>
          <a:xfrm flipV="1">
            <a:off x="4355976" y="3212976"/>
            <a:ext cx="106680" cy="216024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5" name="14 Conector recto de flecha"/>
          <p:cNvCxnSpPr/>
          <p:nvPr/>
        </p:nvCxnSpPr>
        <p:spPr>
          <a:xfrm flipH="1">
            <a:off x="3563888" y="3933056"/>
            <a:ext cx="576064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4572000" y="4005064"/>
            <a:ext cx="36004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Elipse"/>
          <p:cNvSpPr/>
          <p:nvPr/>
        </p:nvSpPr>
        <p:spPr>
          <a:xfrm>
            <a:off x="5724128" y="3861048"/>
            <a:ext cx="2880320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ALFABETIZACION</a:t>
            </a:r>
            <a:endParaRPr lang="es-AR" dirty="0"/>
          </a:p>
        </p:txBody>
      </p:sp>
      <p:sp>
        <p:nvSpPr>
          <p:cNvPr id="21" name="20 Abrir llave"/>
          <p:cNvSpPr/>
          <p:nvPr/>
        </p:nvSpPr>
        <p:spPr>
          <a:xfrm rot="16200000">
            <a:off x="4499992" y="2420888"/>
            <a:ext cx="360040" cy="453650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21 Elipse"/>
          <p:cNvSpPr/>
          <p:nvPr/>
        </p:nvSpPr>
        <p:spPr>
          <a:xfrm>
            <a:off x="1979712" y="5013176"/>
            <a:ext cx="5040560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INTERVENCION DOCENTE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868</Words>
  <Application>Microsoft Office PowerPoint</Application>
  <PresentationFormat>Presentación en pantalla (4:3)</PresentationFormat>
  <Paragraphs>73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LENGUA EN EDUCACION INICIAL 2014</vt:lpstr>
      <vt:lpstr>CONSIGNA</vt:lpstr>
      <vt:lpstr>Situaciones 1  y 2</vt:lpstr>
      <vt:lpstr>Situaciones 3  y 4</vt:lpstr>
      <vt:lpstr>Situaciones 5 y 6</vt:lpstr>
      <vt:lpstr>Situación 7</vt:lpstr>
      <vt:lpstr>LENGUA COMO CONTENIDO DE ENSEÑANZA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LENGUA EN EDUCACION INICIAL 2014</dc:title>
  <dc:creator>chili</dc:creator>
  <cp:lastModifiedBy>chili</cp:lastModifiedBy>
  <cp:revision>22</cp:revision>
  <dcterms:created xsi:type="dcterms:W3CDTF">2014-03-16T20:27:12Z</dcterms:created>
  <dcterms:modified xsi:type="dcterms:W3CDTF">2014-03-26T16:28:21Z</dcterms:modified>
</cp:coreProperties>
</file>