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59" r:id="rId4"/>
    <p:sldId id="263" r:id="rId5"/>
    <p:sldId id="277" r:id="rId6"/>
    <p:sldId id="265" r:id="rId7"/>
    <p:sldId id="268" r:id="rId8"/>
    <p:sldId id="270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40403-0287-4C40-B9C3-6AFDF9F9D89E}" type="datetimeFigureOut">
              <a:rPr lang="es-AR" smtClean="0"/>
              <a:pPr/>
              <a:t>12/08/2013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8B584-B149-4825-B4ED-0559F690010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>
            <a:normAutofit fontScale="90000"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EL ANDAMIAJE EN EL LENGUAJE</a:t>
            </a:r>
            <a:br>
              <a:rPr lang="es-MX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</a:br>
            <a:r>
              <a:rPr lang="es-MX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Jerome</a:t>
            </a:r>
            <a:r>
              <a:rPr lang="es-MX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  </a:t>
            </a:r>
            <a:r>
              <a:rPr lang="es-MX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Bruner</a:t>
            </a:r>
            <a:r>
              <a:rPr lang="es-MX" dirty="0"/>
              <a:t> 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sz="3600" dirty="0" smtClean="0"/>
              <a:t>¿</a:t>
            </a:r>
            <a:r>
              <a:rPr lang="es-MX" sz="3600" dirty="0" err="1" smtClean="0"/>
              <a:t>Adquisión</a:t>
            </a:r>
            <a:r>
              <a:rPr lang="es-MX" sz="3600" dirty="0" smtClean="0"/>
              <a:t> ó Desarrollo?</a:t>
            </a:r>
            <a:endParaRPr lang="es-ES" sz="36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es-AR" sz="1200" b="1" dirty="0">
                <a:latin typeface="Arial" charset="0"/>
                <a:cs typeface="Arial" charset="0"/>
              </a:rPr>
              <a:t> </a:t>
            </a:r>
            <a:r>
              <a:rPr lang="es-AR" sz="1200" b="1" dirty="0" smtClean="0">
                <a:latin typeface="Arial" charset="0"/>
                <a:cs typeface="Arial" charset="0"/>
              </a:rPr>
              <a:t>  ALGUNOS </a:t>
            </a:r>
            <a:r>
              <a:rPr lang="es-AR" sz="1200" b="1" dirty="0">
                <a:latin typeface="Arial" charset="0"/>
                <a:cs typeface="Arial" charset="0"/>
              </a:rPr>
              <a:t>APORTES DE LA TEORIA  ACERCA DE  LA ADQUISICION DEL ELNGUAJE:</a:t>
            </a:r>
          </a:p>
          <a:p>
            <a:pPr>
              <a:buFontTx/>
              <a:buNone/>
            </a:pPr>
            <a:endParaRPr lang="es-AR" sz="1200" b="1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" sz="1200" dirty="0">
                <a:latin typeface="Arial" charset="0"/>
                <a:cs typeface="Times New Roman" charset="0"/>
              </a:rPr>
              <a:t>►</a:t>
            </a:r>
            <a:r>
              <a:rPr lang="es-ES" sz="1200" dirty="0">
                <a:latin typeface="Arial" charset="0"/>
                <a:cs typeface="Arial" charset="0"/>
              </a:rPr>
              <a:t> </a:t>
            </a:r>
            <a:r>
              <a:rPr lang="es-MX" sz="1200" dirty="0">
                <a:latin typeface="Arial" charset="0"/>
                <a:cs typeface="Arial" charset="0"/>
              </a:rPr>
              <a:t>  </a:t>
            </a:r>
            <a:r>
              <a:rPr lang="es-AR" sz="1200" dirty="0">
                <a:latin typeface="Arial" charset="0"/>
                <a:cs typeface="Arial" charset="0"/>
              </a:rPr>
              <a:t>El lenguaje organiza la experiencia humana .</a:t>
            </a:r>
          </a:p>
          <a:p>
            <a:pPr>
              <a:buFontTx/>
              <a:buNone/>
            </a:pPr>
            <a:endParaRPr lang="es-AR" sz="1200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" sz="1200" dirty="0">
                <a:latin typeface="Arial" charset="0"/>
                <a:cs typeface="Times New Roman" charset="0"/>
              </a:rPr>
              <a:t>►</a:t>
            </a:r>
            <a:r>
              <a:rPr lang="es-ES" sz="1200" dirty="0">
                <a:latin typeface="Arial" charset="0"/>
                <a:cs typeface="Arial" charset="0"/>
              </a:rPr>
              <a:t> </a:t>
            </a:r>
            <a:r>
              <a:rPr lang="es-MX" sz="1200" dirty="0">
                <a:latin typeface="Arial" charset="0"/>
                <a:cs typeface="Arial" charset="0"/>
              </a:rPr>
              <a:t>  </a:t>
            </a:r>
            <a:r>
              <a:rPr lang="es-AR" sz="1200" dirty="0">
                <a:latin typeface="Arial" charset="0"/>
                <a:cs typeface="Arial" charset="0"/>
              </a:rPr>
              <a:t>El lenguaje no “crece” de un conocimiento previo </a:t>
            </a:r>
            <a:r>
              <a:rPr lang="es-AR" sz="1200" dirty="0" err="1">
                <a:latin typeface="Arial" charset="0"/>
                <a:cs typeface="Arial" charset="0"/>
              </a:rPr>
              <a:t>protofonológico</a:t>
            </a:r>
            <a:r>
              <a:rPr lang="es-AR" sz="1200" dirty="0">
                <a:latin typeface="Arial" charset="0"/>
                <a:cs typeface="Arial" charset="0"/>
              </a:rPr>
              <a:t>, </a:t>
            </a:r>
            <a:r>
              <a:rPr lang="es-AR" sz="1200" dirty="0" err="1">
                <a:latin typeface="Arial" charset="0"/>
                <a:cs typeface="Arial" charset="0"/>
              </a:rPr>
              <a:t>protosintáctico</a:t>
            </a:r>
            <a:r>
              <a:rPr lang="es-AR" sz="1200" dirty="0">
                <a:latin typeface="Arial" charset="0"/>
                <a:cs typeface="Arial" charset="0"/>
              </a:rPr>
              <a:t> o </a:t>
            </a:r>
            <a:r>
              <a:rPr lang="es-AR" sz="1200" dirty="0" err="1">
                <a:latin typeface="Arial" charset="0"/>
                <a:cs typeface="Arial" charset="0"/>
              </a:rPr>
              <a:t>protopragmático</a:t>
            </a:r>
            <a:r>
              <a:rPr lang="es-AR" sz="1200" dirty="0">
                <a:latin typeface="Arial" charset="0"/>
                <a:cs typeface="Arial" charset="0"/>
              </a:rPr>
              <a:t>. </a:t>
            </a:r>
          </a:p>
          <a:p>
            <a:pPr>
              <a:buFontTx/>
              <a:buNone/>
            </a:pPr>
            <a:endParaRPr lang="es-AR" sz="1200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" sz="1200" dirty="0">
                <a:latin typeface="Arial" charset="0"/>
                <a:cs typeface="Times New Roman" charset="0"/>
              </a:rPr>
              <a:t>►</a:t>
            </a:r>
            <a:r>
              <a:rPr lang="es-ES" sz="1200" dirty="0">
                <a:latin typeface="Arial" charset="0"/>
                <a:cs typeface="Arial" charset="0"/>
              </a:rPr>
              <a:t> </a:t>
            </a:r>
            <a:r>
              <a:rPr lang="es-MX" sz="1200" dirty="0">
                <a:latin typeface="Arial" charset="0"/>
                <a:cs typeface="Arial" charset="0"/>
              </a:rPr>
              <a:t>  </a:t>
            </a:r>
            <a:r>
              <a:rPr lang="es-AR" sz="1200" dirty="0">
                <a:latin typeface="Arial" charset="0"/>
                <a:cs typeface="Arial" charset="0"/>
              </a:rPr>
              <a:t>Requiere :</a:t>
            </a:r>
            <a:r>
              <a:rPr lang="es-AR" sz="1200" b="1" dirty="0">
                <a:latin typeface="Arial" charset="0"/>
                <a:cs typeface="Arial" charset="0"/>
              </a:rPr>
              <a:t>de </a:t>
            </a:r>
            <a:r>
              <a:rPr lang="es-AR" sz="1200" dirty="0">
                <a:latin typeface="Arial" charset="0"/>
                <a:cs typeface="Arial" charset="0"/>
              </a:rPr>
              <a:t>una sensibilidad especial a un sistema pautado de sonido, o compulsiones gramaticales</a:t>
            </a:r>
          </a:p>
          <a:p>
            <a:pPr>
              <a:buFontTx/>
              <a:buNone/>
            </a:pPr>
            <a:r>
              <a:rPr lang="es-AR" sz="1200" b="1" dirty="0">
                <a:latin typeface="Arial" charset="0"/>
                <a:cs typeface="Arial" charset="0"/>
              </a:rPr>
              <a:t>        a</a:t>
            </a:r>
            <a:r>
              <a:rPr lang="es-AR" sz="1200" dirty="0">
                <a:latin typeface="Arial" charset="0"/>
                <a:cs typeface="Arial" charset="0"/>
              </a:rPr>
              <a:t> requerimientos referenciales, a intenciones de comunicación, etc.  y </a:t>
            </a:r>
            <a:r>
              <a:rPr lang="es-AR" sz="1200" b="1" dirty="0">
                <a:latin typeface="Arial" charset="0"/>
                <a:cs typeface="Arial" charset="0"/>
              </a:rPr>
              <a:t>de</a:t>
            </a:r>
            <a:r>
              <a:rPr lang="es-AR" sz="1200" dirty="0">
                <a:latin typeface="Arial" charset="0"/>
                <a:cs typeface="Arial" charset="0"/>
              </a:rPr>
              <a:t> transacciones  donde se pueda producir “hipótesis lingüísticas”.</a:t>
            </a:r>
            <a:endParaRPr lang="es-AR" sz="1200" dirty="0">
              <a:latin typeface="Arial" charset="0"/>
              <a:cs typeface="Times New Roman" charset="0"/>
            </a:endParaRPr>
          </a:p>
          <a:p>
            <a:pPr>
              <a:buFontTx/>
              <a:buNone/>
            </a:pPr>
            <a:r>
              <a:rPr lang="es-AR" sz="1200" dirty="0">
                <a:latin typeface="Arial" charset="0"/>
                <a:cs typeface="Arial" charset="0"/>
              </a:rPr>
              <a:t> </a:t>
            </a:r>
            <a:endParaRPr lang="es-AR" sz="1200" dirty="0">
              <a:latin typeface="Arial" charset="0"/>
              <a:cs typeface="Times New Roman" charset="0"/>
            </a:endParaRPr>
          </a:p>
          <a:p>
            <a:pPr>
              <a:buFontTx/>
              <a:buNone/>
            </a:pPr>
            <a:r>
              <a:rPr lang="es-ES" sz="1200" b="1" dirty="0">
                <a:latin typeface="Arial" charset="0"/>
                <a:cs typeface="Times New Roman" charset="0"/>
              </a:rPr>
              <a:t>►</a:t>
            </a:r>
            <a:r>
              <a:rPr lang="es-ES" sz="1200" b="1" dirty="0">
                <a:latin typeface="Arial" charset="0"/>
                <a:cs typeface="Arial" charset="0"/>
              </a:rPr>
              <a:t> </a:t>
            </a:r>
            <a:r>
              <a:rPr lang="es-MX" sz="1200" b="1" dirty="0">
                <a:latin typeface="Arial" charset="0"/>
                <a:cs typeface="Arial" charset="0"/>
              </a:rPr>
              <a:t> </a:t>
            </a:r>
            <a:r>
              <a:rPr lang="es-AR" sz="1200" dirty="0">
                <a:latin typeface="Arial" charset="0"/>
                <a:cs typeface="Arial" charset="0"/>
              </a:rPr>
              <a:t>La adquisición del lenguaje  “comienza” antes de que el niño exprese su primer habla léxico-gramatical.</a:t>
            </a:r>
          </a:p>
          <a:p>
            <a:pPr>
              <a:buFontTx/>
              <a:buNone/>
            </a:pPr>
            <a:endParaRPr lang="es-AR" sz="1200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" sz="1200" b="1" dirty="0">
                <a:latin typeface="Arial" charset="0"/>
                <a:cs typeface="Times New Roman" charset="0"/>
              </a:rPr>
              <a:t>►</a:t>
            </a:r>
            <a:r>
              <a:rPr lang="es-AR" sz="1200" dirty="0">
                <a:latin typeface="Arial" charset="0"/>
                <a:cs typeface="Arial" charset="0"/>
              </a:rPr>
              <a:t>  Comienza cuando la madre y el niño crean una estructura predecible de acción reciproca que puede servir como un microcosmos para comunicarse y para constituir una realidad compartida. Las transacciones que se dan dentro de esa estructura constituyen la entrada  o “</a:t>
            </a:r>
            <a:r>
              <a:rPr lang="es-AR" sz="1200" dirty="0" err="1">
                <a:latin typeface="Arial" charset="0"/>
                <a:cs typeface="Arial" charset="0"/>
              </a:rPr>
              <a:t>imput</a:t>
            </a:r>
            <a:r>
              <a:rPr lang="es-AR" sz="1200" dirty="0">
                <a:latin typeface="Arial" charset="0"/>
                <a:cs typeface="Arial" charset="0"/>
              </a:rPr>
              <a:t>” a partir de la cual el niño conoce la gramática, la forma de referir y de significar, y a la forma de realizar sus intenciones comunicativamente.</a:t>
            </a:r>
            <a:endParaRPr lang="es-AR" sz="1200" dirty="0">
              <a:latin typeface="Arial" charset="0"/>
              <a:cs typeface="Times New Roman" charset="0"/>
            </a:endParaRPr>
          </a:p>
          <a:p>
            <a:pPr>
              <a:buFontTx/>
              <a:buNone/>
            </a:pPr>
            <a:r>
              <a:rPr lang="es-AR" sz="1200" dirty="0">
                <a:latin typeface="Arial" charset="0"/>
                <a:cs typeface="Arial" charset="0"/>
              </a:rPr>
              <a:t> </a:t>
            </a:r>
            <a:endParaRPr lang="es-AR" sz="1200" dirty="0">
              <a:latin typeface="Arial" charset="0"/>
              <a:cs typeface="Times New Roman" charset="0"/>
            </a:endParaRPr>
          </a:p>
          <a:p>
            <a:pPr algn="just">
              <a:buFontTx/>
              <a:buNone/>
            </a:pPr>
            <a:r>
              <a:rPr lang="es-AR" sz="1200" dirty="0">
                <a:latin typeface="Arial" charset="0"/>
                <a:cs typeface="Arial" charset="0"/>
              </a:rPr>
              <a:t> </a:t>
            </a:r>
            <a:endParaRPr lang="es-AR" sz="1200" dirty="0">
              <a:latin typeface="Arial" charset="0"/>
              <a:cs typeface="Times New Roman" charset="0"/>
            </a:endParaRPr>
          </a:p>
          <a:p>
            <a:pPr>
              <a:buFontTx/>
              <a:buNone/>
            </a:pPr>
            <a:endParaRPr lang="es-AR" sz="1200" dirty="0">
              <a:latin typeface="Arial" charset="0"/>
              <a:cs typeface="Arial" charset="0"/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536700" y="1382713"/>
          <a:ext cx="6096000" cy="4067175"/>
        </p:xfrm>
        <a:graphic>
          <a:graphicData uri="http://schemas.openxmlformats.org/presentationml/2006/ole">
            <p:oleObj spid="_x0000_s1026" name="Gráfico" r:id="rId3" imgW="6096135" imgH="406708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772400" cy="1143000"/>
          </a:xfrm>
          <a:solidFill>
            <a:srgbClr val="FFFF99"/>
          </a:solidFill>
        </p:spPr>
        <p:txBody>
          <a:bodyPr/>
          <a:lstStyle/>
          <a:p>
            <a:r>
              <a:rPr lang="es-AR" sz="180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  <a:cs typeface="Times New Roman" charset="0"/>
              </a:rPr>
              <a:t>Las facultades originales cognitivas en la situación inicial</a:t>
            </a:r>
            <a:r>
              <a:rPr lang="es-AR">
                <a:cs typeface="Times New Roman" charset="0"/>
              </a:rPr>
              <a:t> </a:t>
            </a:r>
            <a:endParaRPr lang="es-ES">
              <a:cs typeface="Times New Roman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FFFF"/>
          </a:solidFill>
        </p:spPr>
        <p:txBody>
          <a:bodyPr/>
          <a:lstStyle/>
          <a:p>
            <a:endParaRPr lang="es-AR" sz="1400" b="1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DISPONIBILIDAD DE MEDIOS </a:t>
            </a:r>
          </a:p>
          <a:p>
            <a:pPr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        Los procesos cognitivos que se dan en la infancia  aparecen actuando  en apoyo de actividades en relación a un objetivo.</a:t>
            </a:r>
          </a:p>
          <a:p>
            <a:endParaRPr lang="es-AR" sz="1400" b="1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TRANSACCIONALIDAD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       La actividad del niño durante el primer año y medio de vida es extraordinariamente social y comunicativa</a:t>
            </a:r>
            <a:r>
              <a:rPr lang="es-MX" sz="1400"/>
              <a:t>.</a:t>
            </a:r>
            <a:r>
              <a:rPr lang="es-AR" sz="1400">
                <a:latin typeface="Arial" charset="0"/>
                <a:cs typeface="Arial" charset="0"/>
              </a:rPr>
              <a:t> </a:t>
            </a:r>
          </a:p>
          <a:p>
            <a:pPr>
              <a:spcBef>
                <a:spcPct val="0"/>
              </a:spcBef>
            </a:pPr>
            <a:endParaRPr lang="es-AR" sz="1400">
              <a:cs typeface="Times New Roman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SISTEMATIZACION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       Las primeras acciones infantiles tienen lugar en situaciones familiares restringidas, y muestran un sorprendente alto grado de orden y “sistematicidad</a:t>
            </a:r>
            <a:r>
              <a:rPr lang="es-AR" sz="1400" i="1">
                <a:latin typeface="Arial" charset="0"/>
                <a:cs typeface="Arial" charset="0"/>
              </a:rPr>
              <a:t>”.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es-AR" sz="1400" i="1">
              <a:latin typeface="Arial" charset="0"/>
              <a:cs typeface="Arial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ABSTRACCIÓN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s-AR" sz="1400" b="1">
                <a:latin typeface="Arial" charset="0"/>
                <a:cs typeface="Arial" charset="0"/>
              </a:rPr>
              <a:t>       La naturaleza de las facultades originales cognitivas del niño, es que carácter sistemático de las mismas es sorprendentemente abstracto</a:t>
            </a:r>
            <a:r>
              <a:rPr lang="es-ES" sz="1400">
                <a:cs typeface="Times New Roman" charset="0"/>
              </a:rPr>
              <a:t> </a:t>
            </a:r>
            <a:endParaRPr lang="es-AR" sz="1400">
              <a:cs typeface="Times New Roman" charset="0"/>
            </a:endParaRPr>
          </a:p>
          <a:p>
            <a:pPr>
              <a:spcBef>
                <a:spcPct val="0"/>
              </a:spcBef>
            </a:pPr>
            <a:endParaRPr lang="es-ES" sz="1400"/>
          </a:p>
          <a:p>
            <a:endParaRPr lang="es-ES" sz="140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3246438"/>
            <a:ext cx="914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AR" sz="1100" b="1">
                <a:latin typeface="Arial" charset="0"/>
                <a:cs typeface="Arial" charset="0"/>
              </a:rPr>
              <a:t>                      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752600" y="1905000"/>
            <a:ext cx="2438400" cy="762000"/>
          </a:xfrm>
          <a:prstGeom prst="curvedRightArrow">
            <a:avLst>
              <a:gd name="adj1" fmla="val 20000"/>
              <a:gd name="adj2" fmla="val 40000"/>
              <a:gd name="adj3" fmla="val 10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4648200" y="2057400"/>
            <a:ext cx="2286000" cy="533400"/>
          </a:xfrm>
          <a:prstGeom prst="curvedLeftArrow">
            <a:avLst>
              <a:gd name="adj1" fmla="val 20000"/>
              <a:gd name="adj2" fmla="val 40000"/>
              <a:gd name="adj3" fmla="val 1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hlink"/>
          </a:solidFill>
        </p:spPr>
        <p:txBody>
          <a:bodyPr/>
          <a:lstStyle/>
          <a:p>
            <a:r>
              <a:rPr lang="es-MX" sz="2000"/>
              <a:t>¿QUE FACILITA LA ADQUISION DEL LENGUAJE ?</a:t>
            </a:r>
            <a:endParaRPr lang="es-ES" sz="200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09600" y="1905000"/>
            <a:ext cx="37338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400" b="1">
                <a:latin typeface="Arial" charset="0"/>
                <a:cs typeface="Arial" charset="0"/>
              </a:rPr>
              <a:t>Mecanismo de adquisición del Lenguaje</a:t>
            </a:r>
            <a:endParaRPr lang="es-ES" sz="1400" b="1">
              <a:latin typeface="Arial" charset="0"/>
              <a:cs typeface="Arial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572000" y="1905000"/>
            <a:ext cx="42672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AR" sz="1400" b="1">
                <a:latin typeface="Arial" charset="0"/>
                <a:cs typeface="Arial" charset="0"/>
              </a:rPr>
              <a:t>Sistema de Apoyo de la Adquisición del Lenguaje</a:t>
            </a:r>
            <a:endParaRPr lang="es-ES" sz="1400" b="1">
              <a:latin typeface="Arial" charset="0"/>
              <a:cs typeface="Arial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057400" y="4038600"/>
            <a:ext cx="5257800" cy="13731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AR" sz="1200" b="1">
                <a:latin typeface="Arial" charset="0"/>
                <a:cs typeface="Arial" charset="0"/>
              </a:rPr>
              <a:t>     </a:t>
            </a:r>
          </a:p>
          <a:p>
            <a:pPr algn="just">
              <a:spcBef>
                <a:spcPct val="50000"/>
              </a:spcBef>
            </a:pPr>
            <a:r>
              <a:rPr lang="es-AR" sz="1200" b="1">
                <a:latin typeface="Arial" charset="0"/>
                <a:cs typeface="Arial" charset="0"/>
              </a:rPr>
              <a:t>         </a:t>
            </a:r>
            <a:r>
              <a:rPr lang="es-AR" sz="1200" b="1">
                <a:latin typeface="Tahoma" charset="0"/>
                <a:cs typeface="Arial" charset="0"/>
              </a:rPr>
              <a:t>Posibilita</a:t>
            </a:r>
            <a:r>
              <a:rPr lang="es-AR" sz="1200" b="1">
                <a:latin typeface="Arial" charset="0"/>
                <a:cs typeface="Arial" charset="0"/>
              </a:rPr>
              <a:t>  que el niño ENTRE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AR" sz="1200" b="1">
                <a:latin typeface="Arial" charset="0"/>
                <a:cs typeface="Arial" charset="0"/>
              </a:rPr>
              <a:t>      En la comunidad lingüística  </a:t>
            </a:r>
            <a:r>
              <a:rPr lang="es-ES" sz="1200" b="1">
                <a:latin typeface="Arial" charset="0"/>
                <a:cs typeface="Arial" charset="0"/>
              </a:rPr>
              <a:t>                                                                        </a:t>
            </a:r>
            <a:endParaRPr lang="es-MX" sz="1200" b="1">
              <a:latin typeface="Arial" charset="0"/>
              <a:cs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200" b="1">
                <a:latin typeface="Arial" charset="0"/>
                <a:cs typeface="Arial" charset="0"/>
              </a:rPr>
              <a:t>       E</a:t>
            </a:r>
            <a:r>
              <a:rPr lang="es-ES" sz="1200" b="1">
                <a:latin typeface="Arial" charset="0"/>
                <a:cs typeface="Arial" charset="0"/>
              </a:rPr>
              <a:t>n la cultura   a   la cual el</a:t>
            </a:r>
            <a:r>
              <a:rPr lang="es-MX" sz="1200" b="1">
                <a:latin typeface="Arial" charset="0"/>
                <a:cs typeface="Arial" charset="0"/>
              </a:rPr>
              <a:t> l</a:t>
            </a:r>
            <a:r>
              <a:rPr lang="es-ES" sz="1200" b="1">
                <a:latin typeface="Arial" charset="0"/>
                <a:cs typeface="Arial" charset="0"/>
              </a:rPr>
              <a:t>engua</a:t>
            </a:r>
            <a:r>
              <a:rPr lang="es-MX" sz="1200" b="1">
                <a:latin typeface="Arial" charset="0"/>
                <a:cs typeface="Arial" charset="0"/>
              </a:rPr>
              <a:t>je  </a:t>
            </a:r>
            <a:r>
              <a:rPr lang="es-ES" sz="1200" b="1">
                <a:latin typeface="Arial" charset="0"/>
                <a:cs typeface="Arial" charset="0"/>
              </a:rPr>
              <a:t>le permite acceder.</a:t>
            </a:r>
          </a:p>
          <a:p>
            <a:pPr algn="r">
              <a:spcBef>
                <a:spcPct val="50000"/>
              </a:spcBef>
            </a:pPr>
            <a:endParaRPr lang="es-ES" sz="1200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438400" y="2971800"/>
            <a:ext cx="3505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s-ES_tradnl" sz="12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667000" y="3124200"/>
            <a:ext cx="304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endParaRPr lang="es-ES_tradnl" sz="1200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124200" y="28194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MX" sz="1200" b="1">
                <a:latin typeface="Tahoma" charset="0"/>
              </a:rPr>
              <a:t>La interaccion entre ambos</a:t>
            </a:r>
            <a:r>
              <a:rPr lang="es-MX" sz="1200"/>
              <a:t> </a:t>
            </a:r>
            <a:endParaRPr lang="es-ES" sz="1200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3505200" y="3048000"/>
            <a:ext cx="1905000" cy="8382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CC66">
                  <a:gamma/>
                  <a:shade val="46275"/>
                  <a:invGamma/>
                </a:srgbClr>
              </a:gs>
              <a:gs pos="50000">
                <a:srgbClr val="00CC66"/>
              </a:gs>
              <a:gs pos="100000">
                <a:srgbClr val="00CC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20738"/>
          </a:xfrm>
          <a:solidFill>
            <a:srgbClr val="FFCC66"/>
          </a:solidFill>
        </p:spPr>
        <p:txBody>
          <a:bodyPr>
            <a:normAutofit fontScale="90000"/>
          </a:bodyPr>
          <a:lstStyle/>
          <a:p>
            <a:pPr>
              <a:buFontTx/>
              <a:buChar char="•"/>
            </a:pPr>
            <a:r>
              <a:rPr lang="es-AR" sz="1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s-AR" sz="1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</a:br>
            <a:r>
              <a:rPr lang="es-AR" sz="1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E </a:t>
            </a:r>
            <a:r>
              <a:rPr lang="es-AR" sz="1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L FORMATO DE LOS JUEGOS  CONSTITUYE  UNA RICA FUENTE DE OPORTUNIDADES PARA EL APRENDIZAJE Y EL USO DEL LENGUAJE</a:t>
            </a:r>
            <a:r>
              <a:rPr lang="es-AR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s-AR" sz="180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  <a:cs typeface="Times New Roman" charset="0"/>
              </a:rPr>
              <a:t/>
            </a:r>
            <a:br>
              <a:rPr lang="es-AR" sz="180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  <a:cs typeface="Times New Roman" charset="0"/>
              </a:rPr>
            </a:br>
            <a:endParaRPr lang="es-MX" sz="1800">
              <a:effectLst>
                <a:outerShdw blurRad="38100" dist="38100" dir="2700000" algn="tl">
                  <a:srgbClr val="FFFFFF"/>
                </a:outerShdw>
              </a:effectLst>
              <a:latin typeface="Tahoma" charset="0"/>
              <a:cs typeface="Times New Roman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7772400" cy="4403725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AR" sz="900"/>
              <a:t>                                                                                  JUEGO</a:t>
            </a:r>
            <a:endParaRPr lang="es-MX" sz="900"/>
          </a:p>
          <a:p>
            <a:pPr>
              <a:lnSpc>
                <a:spcPct val="80000"/>
              </a:lnSpc>
              <a:buFontTx/>
              <a:buNone/>
            </a:pPr>
            <a:r>
              <a:rPr lang="es-MX" sz="900"/>
              <a:t/>
            </a:r>
            <a:br>
              <a:rPr lang="es-MX" sz="900"/>
            </a:br>
            <a:r>
              <a:rPr lang="es-AR" sz="900"/>
              <a:t>                </a:t>
            </a:r>
            <a:r>
              <a:rPr lang="es-AR" sz="1000"/>
              <a:t>Tema precedente                                                                    Tema subsiguiente</a:t>
            </a:r>
            <a:endParaRPr lang="es-MX" sz="1000"/>
          </a:p>
          <a:p>
            <a:pPr>
              <a:lnSpc>
                <a:spcPct val="80000"/>
              </a:lnSpc>
            </a:pPr>
            <a:endParaRPr lang="es-AR" sz="1000"/>
          </a:p>
          <a:p>
            <a:pPr>
              <a:lnSpc>
                <a:spcPct val="80000"/>
              </a:lnSpc>
            </a:pPr>
            <a:endParaRPr lang="es-AR" sz="1000"/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PREPARACION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RESTABLECIMIENTO                                     DESAPARICIÓN                     REAPARICIÓN</a:t>
            </a:r>
          </a:p>
          <a:p>
            <a:pPr>
              <a:lnSpc>
                <a:spcPct val="80000"/>
              </a:lnSpc>
            </a:pPr>
            <a:endParaRPr lang="es-AR" sz="1000"/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Vocativo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Compulsión                    Comienzo         Búsqueda          Comienzo               Realización                            Despertar           de Atención                                 Realización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  Establecimiento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         del agente                                                         Comienzo   Terminación         </a:t>
            </a:r>
            <a:endParaRPr lang="es-MX" sz="1000"/>
          </a:p>
          <a:p>
            <a:pPr>
              <a:lnSpc>
                <a:spcPct val="80000"/>
              </a:lnSpc>
              <a:buFontTx/>
              <a:buNone/>
            </a:pPr>
            <a:r>
              <a:rPr lang="es-MX" sz="1000"/>
              <a:t/>
            </a:r>
            <a:br>
              <a:rPr lang="es-MX" sz="1000"/>
            </a:br>
            <a:r>
              <a:rPr lang="es-AR" sz="1000"/>
              <a:t>Jonathan, mira lo que tengo aquí, Quien es este?</a:t>
            </a:r>
            <a:endParaRPr lang="es-MX" sz="1000"/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Mamita lo esconderá?.Jonathan lo hace.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                  Él es esta yendo. El se esta yend o go-o-o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                                   Se fue!!.Se ha ido!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AR" sz="1000"/>
              <a:t>                                                                   Adónde se ha ido?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s-AR" sz="1000"/>
              <a:t>                                                                                      Aquí viene. Viene a verte</a:t>
            </a:r>
            <a:endParaRPr lang="es-ES" sz="1000"/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</a:t>
            </a:r>
            <a:r>
              <a:rPr lang="es-MX" sz="1000"/>
              <a:t>Boo! Hola Jonathan </a:t>
            </a:r>
            <a:endParaRPr lang="es-ES" sz="1000"/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                    Ahí esta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                                        Babababoo-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                                        moviendo el payaso hacia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                                         su  panza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                                                                                                                                                  No lo comas.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1000"/>
              <a:t>                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s-ES" sz="900"/>
              <a:t> </a:t>
            </a:r>
            <a:endParaRPr lang="es-MX" sz="90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2555875" y="1341438"/>
            <a:ext cx="9366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995738" y="1341438"/>
            <a:ext cx="1008062" cy="2159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1979613" y="1700213"/>
            <a:ext cx="5032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484438" y="1700213"/>
            <a:ext cx="5746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3492500" y="1557338"/>
            <a:ext cx="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1403350" y="2349500"/>
            <a:ext cx="215900" cy="14446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1692275" y="2276475"/>
            <a:ext cx="358775" cy="36036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700338" y="2205038"/>
            <a:ext cx="28733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987675" y="2205038"/>
            <a:ext cx="4318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987675" y="22050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4716463" y="1773238"/>
            <a:ext cx="5762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5292725" y="177323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3708400" y="2420938"/>
            <a:ext cx="719138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4427538" y="2420938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4787900" y="2852738"/>
            <a:ext cx="2889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5076825" y="28527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H="1">
            <a:off x="5795963" y="2420938"/>
            <a:ext cx="28892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6084888" y="2420938"/>
            <a:ext cx="4318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1476375" y="2924175"/>
            <a:ext cx="0" cy="3603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1979613" y="3068638"/>
            <a:ext cx="0" cy="5048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V="1">
            <a:off x="2339975" y="2852738"/>
            <a:ext cx="0" cy="863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V="1">
            <a:off x="2987675" y="2924175"/>
            <a:ext cx="0" cy="100965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V="1">
            <a:off x="3276600" y="2852738"/>
            <a:ext cx="0" cy="12239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 flipH="1" flipV="1">
            <a:off x="3779838" y="2852738"/>
            <a:ext cx="0" cy="13684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V="1">
            <a:off x="4572000" y="3213100"/>
            <a:ext cx="0" cy="10795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V="1">
            <a:off x="5076825" y="3284538"/>
            <a:ext cx="0" cy="11525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5795963" y="2852738"/>
            <a:ext cx="0" cy="1655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V="1">
            <a:off x="6804025" y="2924175"/>
            <a:ext cx="0" cy="19446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CCFF"/>
          </a:solidFill>
        </p:spPr>
        <p:txBody>
          <a:bodyPr>
            <a:normAutofit fontScale="90000"/>
          </a:bodyPr>
          <a:lstStyle/>
          <a:p>
            <a:r>
              <a:rPr lang="es-AR" sz="2000">
                <a:latin typeface="Arial" charset="0"/>
                <a:cs typeface="Arial" charset="0"/>
              </a:rPr>
              <a:t/>
            </a:r>
            <a:br>
              <a:rPr lang="es-AR" sz="2000">
                <a:latin typeface="Arial" charset="0"/>
                <a:cs typeface="Arial" charset="0"/>
              </a:rPr>
            </a:br>
            <a:r>
              <a:rPr lang="es-AR" sz="2000">
                <a:latin typeface="Arial" charset="0"/>
                <a:cs typeface="Arial" charset="0"/>
              </a:rPr>
              <a:t>En es interacción entre LAD y LASS    entre en “juego “ interviene la REFERENCIA Y LA PETICIÓN </a:t>
            </a:r>
            <a:r>
              <a:rPr lang="es-AR" sz="2000">
                <a:cs typeface="Times New Roman" charset="0"/>
              </a:rPr>
              <a:t/>
            </a:r>
            <a:br>
              <a:rPr lang="es-AR" sz="2000">
                <a:cs typeface="Times New Roman" charset="0"/>
              </a:rPr>
            </a:br>
            <a:r>
              <a:rPr lang="es-AR" sz="2000">
                <a:latin typeface="Arial" charset="0"/>
                <a:cs typeface="Arial" charset="0"/>
              </a:rPr>
              <a:t> </a:t>
            </a:r>
            <a:r>
              <a:rPr lang="es-AR" sz="2000">
                <a:cs typeface="Times New Roman" charset="0"/>
              </a:rPr>
              <a:t/>
            </a:r>
            <a:br>
              <a:rPr lang="es-AR" sz="2000">
                <a:cs typeface="Times New Roman" charset="0"/>
              </a:rPr>
            </a:br>
            <a:endParaRPr lang="es-ES" sz="2000">
              <a:cs typeface="Times New Roman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371600" y="2362200"/>
            <a:ext cx="304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s-ES_tradnl" sz="120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33400" y="3200400"/>
            <a:ext cx="3505200" cy="1150938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s-AR" sz="1200" b="1">
                <a:latin typeface="Arial" charset="0"/>
                <a:cs typeface="Arial" charset="0"/>
              </a:rPr>
              <a:t>LA ATENCIÓN CONJUNTA</a:t>
            </a:r>
            <a:r>
              <a:rPr lang="es-ES" sz="1200"/>
              <a:t> </a:t>
            </a:r>
            <a:endParaRPr lang="es-MX" sz="1200"/>
          </a:p>
          <a:p>
            <a:pPr>
              <a:spcBef>
                <a:spcPct val="20000"/>
              </a:spcBef>
              <a:buFontTx/>
              <a:buChar char="•"/>
            </a:pPr>
            <a:endParaRPr lang="es-MX" sz="1200"/>
          </a:p>
          <a:p>
            <a:pPr algn="just">
              <a:spcBef>
                <a:spcPct val="20000"/>
              </a:spcBef>
            </a:pPr>
            <a:r>
              <a:rPr lang="es-AR" sz="1200" b="1">
                <a:latin typeface="Arial" charset="0"/>
                <a:cs typeface="Arial" charset="0"/>
              </a:rPr>
              <a:t>LA ATENCIÓN DE LOS NIÑOS</a:t>
            </a:r>
            <a:r>
              <a:rPr lang="es-AR" sz="1200">
                <a:latin typeface="Arial" charset="0"/>
                <a:cs typeface="Arial" charset="0"/>
              </a:rPr>
              <a:t> </a:t>
            </a:r>
          </a:p>
          <a:p>
            <a:pPr algn="just">
              <a:spcBef>
                <a:spcPct val="20000"/>
              </a:spcBef>
            </a:pPr>
            <a:endParaRPr lang="es-AR" sz="1200">
              <a:latin typeface="Arial" charset="0"/>
              <a:cs typeface="Arial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s-AR" sz="1200" b="1">
                <a:latin typeface="Arial" charset="0"/>
                <a:cs typeface="Times New Roman" charset="0"/>
              </a:rPr>
              <a:t>LA APARICIÓN DE LA INDICACIÓN</a:t>
            </a:r>
            <a:endParaRPr lang="es-ES" sz="1200" b="1">
              <a:latin typeface="Arial" charset="0"/>
              <a:cs typeface="Times New Roman" charset="0"/>
            </a:endParaRP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609600" y="2209800"/>
            <a:ext cx="3505200" cy="685800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s-AR" sz="1400" b="1">
              <a:latin typeface="Arial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AR" sz="1400" b="1">
                <a:latin typeface="Arial" charset="0"/>
                <a:cs typeface="Arial" charset="0"/>
              </a:rPr>
              <a:t>CRECIMIENTO DE LA REFERENCIA</a:t>
            </a:r>
            <a:r>
              <a:rPr lang="es-AR" sz="1200" b="1">
                <a:latin typeface="Arial" charset="0"/>
                <a:cs typeface="Arial" charset="0"/>
              </a:rPr>
              <a:t> </a:t>
            </a:r>
            <a:endParaRPr lang="es-ES" sz="1200" b="1">
              <a:latin typeface="Arial" charset="0"/>
              <a:cs typeface="Arial" charset="0"/>
            </a:endParaRPr>
          </a:p>
          <a:p>
            <a:pPr algn="ctr"/>
            <a:endParaRPr lang="es-ES" sz="1200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876800" y="2286000"/>
            <a:ext cx="3352800" cy="457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4876800" y="2133600"/>
            <a:ext cx="3352800" cy="7620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419600" y="3124200"/>
            <a:ext cx="4038600" cy="10985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>
                <a:latin typeface="Arial" charset="0"/>
                <a:cs typeface="Arial" charset="0"/>
              </a:rPr>
              <a:t>LA MANIOBRA REFERENCIAL DE LA </a:t>
            </a:r>
            <a:r>
              <a:rPr lang="es-AR" sz="1200" b="1">
                <a:latin typeface="Arial" charset="0"/>
                <a:cs typeface="Times New Roman" charset="0"/>
              </a:rPr>
              <a:t>PETICIÓN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>
                <a:latin typeface="Arial" charset="0"/>
                <a:cs typeface="Times New Roman" charset="0"/>
              </a:rPr>
              <a:t>PETICIÓN DE UN OBJETO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>
                <a:latin typeface="Arial" charset="0"/>
                <a:cs typeface="Times New Roman" charset="0"/>
              </a:rPr>
              <a:t>INVITACIÓN PARA UNA ACCION CONJUNTA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AR" sz="1200" b="1">
                <a:latin typeface="Arial" charset="0"/>
                <a:cs typeface="Times New Roman" charset="0"/>
              </a:rPr>
              <a:t>PETICIÓN PARA UN APOYO </a:t>
            </a:r>
            <a:r>
              <a:rPr lang="es-AR" sz="1200">
                <a:latin typeface="Arial" charset="0"/>
                <a:cs typeface="Arial" charset="0"/>
              </a:rPr>
              <a:t> </a:t>
            </a:r>
            <a:endParaRPr lang="es-ES" sz="1200">
              <a:latin typeface="Arial" charset="0"/>
              <a:cs typeface="Arial" charset="0"/>
            </a:endParaRP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181600" y="2209800"/>
            <a:ext cx="274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endParaRPr lang="es-ES_tradnl" sz="1200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572000" y="2438400"/>
            <a:ext cx="358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MX" sz="1400" b="1">
                <a:latin typeface="Arial" charset="0"/>
              </a:rPr>
              <a:t>EL DESARROLLO DEL LA PETICION</a:t>
            </a:r>
            <a:endParaRPr lang="es-ES" sz="14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s-ES_tradnl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4114800"/>
          </a:xfrm>
          <a:solidFill>
            <a:schemeClr val="bg1"/>
          </a:solidFill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AR" sz="1800" b="1">
                <a:latin typeface="Arial" charset="0"/>
                <a:cs typeface="Arial" charset="0"/>
              </a:rPr>
              <a:t>La estructura organizativa del Juego  incluye rasgos del lenguaje , porque:</a:t>
            </a:r>
            <a:r>
              <a:rPr lang="es-AR" sz="1800">
                <a:latin typeface="Arial" charset="0"/>
                <a:cs typeface="Arial" charset="0"/>
              </a:rPr>
              <a:t>. </a:t>
            </a:r>
            <a:endParaRPr lang="es-AR" sz="1800">
              <a:cs typeface="Times New Roman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 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►El Formato de los juegos constituyen  una rica fuente de oportunidades para el aprendizaje 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 del lenguaje y el uso del lenguaje 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►Los roles son intercambiables, en  los turnos  de un dialogo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►Posee el formato de una interacción rutinizada  y repetida en la cual el adulto y el niño  hacen como entre sí y respecto al otro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►Da oportunidad de distribuir la atención  sobre una ordenada secuencia  de hechos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►El juego es un asunto respecto al cual cada uno de los movimientos puede ser considerado un comentario.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AR" sz="1800">
                <a:latin typeface="Arial" charset="0"/>
                <a:cs typeface="Arial" charset="0"/>
              </a:rPr>
              <a:t>►  Produce placer.</a:t>
            </a:r>
            <a:endParaRPr lang="es-AR" sz="1800">
              <a:cs typeface="Times New Roman" charset="0"/>
            </a:endParaRPr>
          </a:p>
          <a:p>
            <a:pPr>
              <a:lnSpc>
                <a:spcPct val="90000"/>
              </a:lnSpc>
            </a:pPr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es-AR" dirty="0" smtClean="0"/>
              <a:t>Consignas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539750" y="1268413"/>
            <a:ext cx="7772400" cy="35290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838200" marR="0" lvl="0" indent="-838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1.Identificar cómo se manifiesta lo siguiente: El sistema de apoyo de la adquisición del lenguaje sistema, lo pre-lingüístico, lo lingüístico y las facultades originales.</a:t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2.¿Cuáles serían los apoyos lingüísticos que la madre /maestra brinda al niño Completar la viñeta.</a:t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3.¿Cuáles serían las expresiones  realizadas por el niño .Completar la viñeta.</a:t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s-MX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4.¿Cómo  fue apareciendo el lenguaje ? (ordenar la secuencia)</a:t>
            </a:r>
            <a:r>
              <a:rPr kumimoji="0" lang="es-MX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7992888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246</Words>
  <Application>Microsoft Office PowerPoint</Application>
  <PresentationFormat>Presentación en pantalla (4:3)</PresentationFormat>
  <Paragraphs>88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Gráfico</vt:lpstr>
      <vt:lpstr>EL ANDAMIAJE EN EL LENGUAJE Jerome  Bruner   ¿Adquisión ó Desarrollo?</vt:lpstr>
      <vt:lpstr>Las facultades originales cognitivas en la situación inicial </vt:lpstr>
      <vt:lpstr>¿QUE FACILITA LA ADQUISION DEL LENGUAJE ?</vt:lpstr>
      <vt:lpstr> E L FORMATO DE LOS JUEGOS  CONSTITUYE  UNA RICA FUENTE DE OPORTUNIDADES PARA EL APRENDIZAJE Y EL USO DEL LENGUAJE  </vt:lpstr>
      <vt:lpstr> En es interacción entre LAD y LASS    entre en “juego “ interviene la REFERENCIA Y LA PETICIÓN    </vt:lpstr>
      <vt:lpstr>Diapositiva 6</vt:lpstr>
      <vt:lpstr>Consignas </vt:lpstr>
      <vt:lpstr>Diapositiva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ANDAMIAJE EN EL LENGUAJE Jerome  Bruner</dc:title>
  <dc:creator>chili</dc:creator>
  <cp:lastModifiedBy>chili</cp:lastModifiedBy>
  <cp:revision>7</cp:revision>
  <dcterms:created xsi:type="dcterms:W3CDTF">2011-09-12T11:42:26Z</dcterms:created>
  <dcterms:modified xsi:type="dcterms:W3CDTF">2013-08-12T19:57:22Z</dcterms:modified>
</cp:coreProperties>
</file>